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5" r:id="rId3"/>
    <p:sldId id="276" r:id="rId4"/>
    <p:sldId id="258" r:id="rId5"/>
    <p:sldId id="259" r:id="rId6"/>
    <p:sldId id="262" r:id="rId7"/>
    <p:sldId id="257" r:id="rId8"/>
    <p:sldId id="260" r:id="rId9"/>
    <p:sldId id="308" r:id="rId10"/>
    <p:sldId id="311" r:id="rId11"/>
    <p:sldId id="313" r:id="rId12"/>
    <p:sldId id="314" r:id="rId13"/>
    <p:sldId id="315" r:id="rId14"/>
    <p:sldId id="316" r:id="rId15"/>
    <p:sldId id="267" r:id="rId16"/>
    <p:sldId id="29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82" autoAdjust="0"/>
    <p:restoredTop sz="94611" autoAdjust="0"/>
  </p:normalViewPr>
  <p:slideViewPr>
    <p:cSldViewPr>
      <p:cViewPr varScale="1">
        <p:scale>
          <a:sx n="61" d="100"/>
          <a:sy n="61" d="100"/>
        </p:scale>
        <p:origin x="-2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297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985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Sheet1!$A$2:$A$72</c:f>
              <c:numCache>
                <c:formatCode>General</c:formatCode>
                <c:ptCount val="71"/>
                <c:pt idx="0">
                  <c:v>8000</c:v>
                </c:pt>
                <c:pt idx="1">
                  <c:v>9122</c:v>
                </c:pt>
                <c:pt idx="2">
                  <c:v>9383</c:v>
                </c:pt>
                <c:pt idx="3">
                  <c:v>9604</c:v>
                </c:pt>
                <c:pt idx="4">
                  <c:v>9813</c:v>
                </c:pt>
                <c:pt idx="5">
                  <c:v>10015</c:v>
                </c:pt>
                <c:pt idx="6">
                  <c:v>10243</c:v>
                </c:pt>
                <c:pt idx="7">
                  <c:v>10444</c:v>
                </c:pt>
                <c:pt idx="8">
                  <c:v>10649</c:v>
                </c:pt>
                <c:pt idx="9">
                  <c:v>10854</c:v>
                </c:pt>
                <c:pt idx="10">
                  <c:v>11063</c:v>
                </c:pt>
                <c:pt idx="11">
                  <c:v>11278</c:v>
                </c:pt>
                <c:pt idx="12">
                  <c:v>11481</c:v>
                </c:pt>
                <c:pt idx="13">
                  <c:v>11648</c:v>
                </c:pt>
                <c:pt idx="14">
                  <c:v>11889</c:v>
                </c:pt>
                <c:pt idx="15">
                  <c:v>12088</c:v>
                </c:pt>
                <c:pt idx="16">
                  <c:v>12359</c:v>
                </c:pt>
                <c:pt idx="17">
                  <c:v>12511</c:v>
                </c:pt>
                <c:pt idx="18">
                  <c:v>12879</c:v>
                </c:pt>
                <c:pt idx="19">
                  <c:v>13185</c:v>
                </c:pt>
                <c:pt idx="20">
                  <c:v>13541</c:v>
                </c:pt>
                <c:pt idx="21">
                  <c:v>13747</c:v>
                </c:pt>
                <c:pt idx="22">
                  <c:v>13948</c:v>
                </c:pt>
                <c:pt idx="23">
                  <c:v>14152</c:v>
                </c:pt>
                <c:pt idx="24">
                  <c:v>14366</c:v>
                </c:pt>
                <c:pt idx="25">
                  <c:v>14568</c:v>
                </c:pt>
                <c:pt idx="26">
                  <c:v>14784</c:v>
                </c:pt>
                <c:pt idx="27">
                  <c:v>14988</c:v>
                </c:pt>
                <c:pt idx="28">
                  <c:v>15193</c:v>
                </c:pt>
                <c:pt idx="29">
                  <c:v>15400</c:v>
                </c:pt>
                <c:pt idx="30">
                  <c:v>15716</c:v>
                </c:pt>
                <c:pt idx="31">
                  <c:v>15925</c:v>
                </c:pt>
                <c:pt idx="32">
                  <c:v>16133</c:v>
                </c:pt>
                <c:pt idx="33">
                  <c:v>16346</c:v>
                </c:pt>
                <c:pt idx="34">
                  <c:v>16550</c:v>
                </c:pt>
                <c:pt idx="35">
                  <c:v>16754</c:v>
                </c:pt>
                <c:pt idx="36">
                  <c:v>16960</c:v>
                </c:pt>
                <c:pt idx="37">
                  <c:v>17165</c:v>
                </c:pt>
                <c:pt idx="38">
                  <c:v>17366</c:v>
                </c:pt>
                <c:pt idx="39">
                  <c:v>17575</c:v>
                </c:pt>
                <c:pt idx="40">
                  <c:v>17776</c:v>
                </c:pt>
                <c:pt idx="41">
                  <c:v>18077</c:v>
                </c:pt>
                <c:pt idx="42">
                  <c:v>18279</c:v>
                </c:pt>
                <c:pt idx="43">
                  <c:v>18481</c:v>
                </c:pt>
                <c:pt idx="44">
                  <c:v>18584</c:v>
                </c:pt>
                <c:pt idx="45">
                  <c:v>18683</c:v>
                </c:pt>
                <c:pt idx="46">
                  <c:v>18883</c:v>
                </c:pt>
                <c:pt idx="47">
                  <c:v>19091</c:v>
                </c:pt>
                <c:pt idx="48">
                  <c:v>19291</c:v>
                </c:pt>
                <c:pt idx="49">
                  <c:v>19495</c:v>
                </c:pt>
                <c:pt idx="50">
                  <c:v>19722</c:v>
                </c:pt>
                <c:pt idx="51">
                  <c:v>19924</c:v>
                </c:pt>
                <c:pt idx="52">
                  <c:v>20124</c:v>
                </c:pt>
                <c:pt idx="53">
                  <c:v>20236</c:v>
                </c:pt>
                <c:pt idx="54">
                  <c:v>20325</c:v>
                </c:pt>
                <c:pt idx="55">
                  <c:v>20427</c:v>
                </c:pt>
                <c:pt idx="56">
                  <c:v>20525</c:v>
                </c:pt>
                <c:pt idx="57">
                  <c:v>20726</c:v>
                </c:pt>
                <c:pt idx="58">
                  <c:v>20930</c:v>
                </c:pt>
                <c:pt idx="59">
                  <c:v>21134</c:v>
                </c:pt>
                <c:pt idx="60">
                  <c:v>21335</c:v>
                </c:pt>
                <c:pt idx="61">
                  <c:v>21565</c:v>
                </c:pt>
                <c:pt idx="62">
                  <c:v>21737</c:v>
                </c:pt>
                <c:pt idx="63">
                  <c:v>21938</c:v>
                </c:pt>
                <c:pt idx="64">
                  <c:v>22138</c:v>
                </c:pt>
                <c:pt idx="65">
                  <c:v>22349</c:v>
                </c:pt>
                <c:pt idx="66">
                  <c:v>22538</c:v>
                </c:pt>
                <c:pt idx="67">
                  <c:v>22607</c:v>
                </c:pt>
                <c:pt idx="68">
                  <c:v>22837</c:v>
                </c:pt>
                <c:pt idx="69">
                  <c:v>23039</c:v>
                </c:pt>
                <c:pt idx="70">
                  <c:v>23242</c:v>
                </c:pt>
              </c:numCache>
            </c:numRef>
          </c:cat>
          <c:val>
            <c:numRef>
              <c:f>Sheet1!$B$2:$B$72</c:f>
              <c:numCache>
                <c:formatCode>General</c:formatCode>
                <c:ptCount val="71"/>
                <c:pt idx="0">
                  <c:v>24.9</c:v>
                </c:pt>
                <c:pt idx="1">
                  <c:v>22.9</c:v>
                </c:pt>
                <c:pt idx="2">
                  <c:v>16</c:v>
                </c:pt>
                <c:pt idx="3">
                  <c:v>6.3</c:v>
                </c:pt>
                <c:pt idx="4">
                  <c:v>21</c:v>
                </c:pt>
                <c:pt idx="5">
                  <c:v>11.9</c:v>
                </c:pt>
                <c:pt idx="6">
                  <c:v>14</c:v>
                </c:pt>
                <c:pt idx="7">
                  <c:v>14</c:v>
                </c:pt>
                <c:pt idx="8">
                  <c:v>7.8</c:v>
                </c:pt>
                <c:pt idx="9">
                  <c:v>16</c:v>
                </c:pt>
                <c:pt idx="10">
                  <c:v>5.7</c:v>
                </c:pt>
                <c:pt idx="11">
                  <c:v>9.3000000000000007</c:v>
                </c:pt>
                <c:pt idx="12">
                  <c:v>3.9</c:v>
                </c:pt>
                <c:pt idx="13">
                  <c:v>9.8000000000000007</c:v>
                </c:pt>
                <c:pt idx="14">
                  <c:v>9.1</c:v>
                </c:pt>
                <c:pt idx="15">
                  <c:v>26</c:v>
                </c:pt>
                <c:pt idx="16">
                  <c:v>6.6</c:v>
                </c:pt>
                <c:pt idx="17">
                  <c:v>3.9</c:v>
                </c:pt>
                <c:pt idx="18">
                  <c:v>5.7</c:v>
                </c:pt>
                <c:pt idx="19">
                  <c:v>9.1</c:v>
                </c:pt>
                <c:pt idx="20">
                  <c:v>5.6</c:v>
                </c:pt>
                <c:pt idx="21">
                  <c:v>3.9</c:v>
                </c:pt>
                <c:pt idx="22">
                  <c:v>0</c:v>
                </c:pt>
                <c:pt idx="23">
                  <c:v>1</c:v>
                </c:pt>
                <c:pt idx="24">
                  <c:v>2.8</c:v>
                </c:pt>
                <c:pt idx="25">
                  <c:v>0</c:v>
                </c:pt>
                <c:pt idx="26">
                  <c:v>3.7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0.60000000000000031</c:v>
                </c:pt>
                <c:pt idx="31">
                  <c:v>3.8</c:v>
                </c:pt>
                <c:pt idx="32">
                  <c:v>1.9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5</c:v>
                </c:pt>
                <c:pt idx="46">
                  <c:v>0</c:v>
                </c:pt>
                <c:pt idx="47">
                  <c:v>0</c:v>
                </c:pt>
                <c:pt idx="48">
                  <c:v>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</c:numCache>
            </c:numRef>
          </c:val>
        </c:ser>
        <c:marker val="1"/>
        <c:axId val="72442240"/>
        <c:axId val="72443776"/>
      </c:lineChart>
      <c:catAx>
        <c:axId val="72442240"/>
        <c:scaling>
          <c:orientation val="minMax"/>
        </c:scaling>
        <c:axPos val="b"/>
        <c:numFmt formatCode="General" sourceLinked="1"/>
        <c:tickLblPos val="nextTo"/>
        <c:crossAx val="72443776"/>
        <c:crosses val="autoZero"/>
        <c:auto val="1"/>
        <c:lblAlgn val="ctr"/>
        <c:lblOffset val="100"/>
      </c:catAx>
      <c:valAx>
        <c:axId val="72443776"/>
        <c:scaling>
          <c:orientation val="minMax"/>
        </c:scaling>
        <c:axPos val="l"/>
        <c:majorGridlines/>
        <c:numFmt formatCode="General" sourceLinked="1"/>
        <c:tickLblPos val="nextTo"/>
        <c:crossAx val="724422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66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Sheet1!$A$2:$A$73</c:f>
              <c:numCache>
                <c:formatCode>General</c:formatCode>
                <c:ptCount val="72"/>
                <c:pt idx="0">
                  <c:v>8000</c:v>
                </c:pt>
                <c:pt idx="1">
                  <c:v>9122</c:v>
                </c:pt>
                <c:pt idx="2">
                  <c:v>9383</c:v>
                </c:pt>
                <c:pt idx="3">
                  <c:v>9604</c:v>
                </c:pt>
                <c:pt idx="4">
                  <c:v>9813</c:v>
                </c:pt>
                <c:pt idx="5">
                  <c:v>10015</c:v>
                </c:pt>
                <c:pt idx="6">
                  <c:v>10243</c:v>
                </c:pt>
                <c:pt idx="7">
                  <c:v>10444</c:v>
                </c:pt>
                <c:pt idx="8">
                  <c:v>10649</c:v>
                </c:pt>
                <c:pt idx="9">
                  <c:v>10854</c:v>
                </c:pt>
                <c:pt idx="10">
                  <c:v>11063</c:v>
                </c:pt>
                <c:pt idx="11">
                  <c:v>11278</c:v>
                </c:pt>
                <c:pt idx="12">
                  <c:v>11481</c:v>
                </c:pt>
                <c:pt idx="13">
                  <c:v>11648</c:v>
                </c:pt>
                <c:pt idx="14">
                  <c:v>11889</c:v>
                </c:pt>
                <c:pt idx="15">
                  <c:v>12088</c:v>
                </c:pt>
                <c:pt idx="16">
                  <c:v>12359</c:v>
                </c:pt>
                <c:pt idx="17">
                  <c:v>12511</c:v>
                </c:pt>
                <c:pt idx="18">
                  <c:v>12879</c:v>
                </c:pt>
                <c:pt idx="19">
                  <c:v>13185</c:v>
                </c:pt>
                <c:pt idx="20">
                  <c:v>13541</c:v>
                </c:pt>
                <c:pt idx="21">
                  <c:v>13747</c:v>
                </c:pt>
                <c:pt idx="22">
                  <c:v>13948</c:v>
                </c:pt>
                <c:pt idx="23">
                  <c:v>14152</c:v>
                </c:pt>
                <c:pt idx="24">
                  <c:v>14366</c:v>
                </c:pt>
                <c:pt idx="25">
                  <c:v>14568</c:v>
                </c:pt>
                <c:pt idx="26">
                  <c:v>14784</c:v>
                </c:pt>
                <c:pt idx="27">
                  <c:v>14988</c:v>
                </c:pt>
                <c:pt idx="28">
                  <c:v>15193</c:v>
                </c:pt>
                <c:pt idx="29">
                  <c:v>15400</c:v>
                </c:pt>
                <c:pt idx="30">
                  <c:v>15716</c:v>
                </c:pt>
                <c:pt idx="31">
                  <c:v>15925</c:v>
                </c:pt>
                <c:pt idx="32">
                  <c:v>16133</c:v>
                </c:pt>
                <c:pt idx="33">
                  <c:v>16346</c:v>
                </c:pt>
                <c:pt idx="34">
                  <c:v>16550</c:v>
                </c:pt>
                <c:pt idx="35">
                  <c:v>16754</c:v>
                </c:pt>
                <c:pt idx="36">
                  <c:v>16960</c:v>
                </c:pt>
                <c:pt idx="37">
                  <c:v>17165</c:v>
                </c:pt>
                <c:pt idx="38">
                  <c:v>17366</c:v>
                </c:pt>
                <c:pt idx="39">
                  <c:v>17575</c:v>
                </c:pt>
                <c:pt idx="40">
                  <c:v>17776</c:v>
                </c:pt>
                <c:pt idx="41">
                  <c:v>18077</c:v>
                </c:pt>
                <c:pt idx="42">
                  <c:v>18279</c:v>
                </c:pt>
                <c:pt idx="43">
                  <c:v>18481</c:v>
                </c:pt>
                <c:pt idx="44">
                  <c:v>18584</c:v>
                </c:pt>
                <c:pt idx="45">
                  <c:v>18683</c:v>
                </c:pt>
                <c:pt idx="46">
                  <c:v>18883</c:v>
                </c:pt>
                <c:pt idx="47">
                  <c:v>19091</c:v>
                </c:pt>
                <c:pt idx="48">
                  <c:v>19291</c:v>
                </c:pt>
                <c:pt idx="49">
                  <c:v>19495</c:v>
                </c:pt>
                <c:pt idx="50">
                  <c:v>19722</c:v>
                </c:pt>
                <c:pt idx="51">
                  <c:v>19924</c:v>
                </c:pt>
                <c:pt idx="52">
                  <c:v>20124</c:v>
                </c:pt>
                <c:pt idx="53">
                  <c:v>20236</c:v>
                </c:pt>
                <c:pt idx="54">
                  <c:v>20325</c:v>
                </c:pt>
                <c:pt idx="55">
                  <c:v>20427</c:v>
                </c:pt>
                <c:pt idx="56">
                  <c:v>20525</c:v>
                </c:pt>
                <c:pt idx="57">
                  <c:v>20726</c:v>
                </c:pt>
                <c:pt idx="58">
                  <c:v>20930</c:v>
                </c:pt>
                <c:pt idx="59">
                  <c:v>21134</c:v>
                </c:pt>
                <c:pt idx="60">
                  <c:v>21335</c:v>
                </c:pt>
                <c:pt idx="61">
                  <c:v>21565</c:v>
                </c:pt>
                <c:pt idx="62">
                  <c:v>21737</c:v>
                </c:pt>
                <c:pt idx="63">
                  <c:v>21938</c:v>
                </c:pt>
                <c:pt idx="64">
                  <c:v>22138</c:v>
                </c:pt>
                <c:pt idx="65">
                  <c:v>22349</c:v>
                </c:pt>
                <c:pt idx="66">
                  <c:v>22538</c:v>
                </c:pt>
                <c:pt idx="67">
                  <c:v>22607</c:v>
                </c:pt>
                <c:pt idx="68">
                  <c:v>22837</c:v>
                </c:pt>
                <c:pt idx="69">
                  <c:v>23039</c:v>
                </c:pt>
                <c:pt idx="70">
                  <c:v>23242</c:v>
                </c:pt>
                <c:pt idx="71">
                  <c:v>23446</c:v>
                </c:pt>
              </c:numCache>
            </c:numRef>
          </c:cat>
          <c:val>
            <c:numRef>
              <c:f>Sheet1!$B$2:$B$73</c:f>
              <c:numCache>
                <c:formatCode>General</c:formatCode>
                <c:ptCount val="72"/>
                <c:pt idx="0">
                  <c:v>24.9</c:v>
                </c:pt>
                <c:pt idx="1">
                  <c:v>22.9</c:v>
                </c:pt>
                <c:pt idx="2">
                  <c:v>16</c:v>
                </c:pt>
                <c:pt idx="3">
                  <c:v>6.3</c:v>
                </c:pt>
                <c:pt idx="4">
                  <c:v>21</c:v>
                </c:pt>
                <c:pt idx="5">
                  <c:v>11.9</c:v>
                </c:pt>
                <c:pt idx="6">
                  <c:v>14</c:v>
                </c:pt>
                <c:pt idx="7">
                  <c:v>14</c:v>
                </c:pt>
                <c:pt idx="8">
                  <c:v>7.8</c:v>
                </c:pt>
                <c:pt idx="9">
                  <c:v>16</c:v>
                </c:pt>
                <c:pt idx="10">
                  <c:v>5.7</c:v>
                </c:pt>
                <c:pt idx="11">
                  <c:v>9.3000000000000007</c:v>
                </c:pt>
                <c:pt idx="12">
                  <c:v>3.9</c:v>
                </c:pt>
                <c:pt idx="13">
                  <c:v>9.8000000000000007</c:v>
                </c:pt>
                <c:pt idx="14">
                  <c:v>9.1</c:v>
                </c:pt>
                <c:pt idx="15">
                  <c:v>26</c:v>
                </c:pt>
                <c:pt idx="16">
                  <c:v>6.6</c:v>
                </c:pt>
                <c:pt idx="17">
                  <c:v>3.9</c:v>
                </c:pt>
                <c:pt idx="18">
                  <c:v>5.7</c:v>
                </c:pt>
                <c:pt idx="19">
                  <c:v>9.1</c:v>
                </c:pt>
                <c:pt idx="20">
                  <c:v>5.6</c:v>
                </c:pt>
                <c:pt idx="21">
                  <c:v>3.9</c:v>
                </c:pt>
                <c:pt idx="22">
                  <c:v>0</c:v>
                </c:pt>
                <c:pt idx="23">
                  <c:v>1</c:v>
                </c:pt>
                <c:pt idx="24">
                  <c:v>2.8</c:v>
                </c:pt>
                <c:pt idx="25">
                  <c:v>0</c:v>
                </c:pt>
                <c:pt idx="26">
                  <c:v>3.7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0.60000000000000031</c:v>
                </c:pt>
                <c:pt idx="31">
                  <c:v>3.8</c:v>
                </c:pt>
                <c:pt idx="32">
                  <c:v>1.9000000000000001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5</c:v>
                </c:pt>
                <c:pt idx="46">
                  <c:v>0</c:v>
                </c:pt>
                <c:pt idx="47">
                  <c:v>0</c:v>
                </c:pt>
                <c:pt idx="48">
                  <c:v>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</c:numCache>
            </c:numRef>
          </c:val>
        </c:ser>
        <c:marker val="1"/>
        <c:axId val="72479872"/>
        <c:axId val="72481408"/>
      </c:lineChart>
      <c:catAx>
        <c:axId val="72479872"/>
        <c:scaling>
          <c:orientation val="minMax"/>
        </c:scaling>
        <c:axPos val="b"/>
        <c:numFmt formatCode="General" sourceLinked="1"/>
        <c:tickLblPos val="nextTo"/>
        <c:crossAx val="72481408"/>
        <c:crosses val="autoZero"/>
        <c:auto val="1"/>
        <c:lblAlgn val="ctr"/>
        <c:lblOffset val="100"/>
      </c:catAx>
      <c:valAx>
        <c:axId val="72481408"/>
        <c:scaling>
          <c:orientation val="minMax"/>
        </c:scaling>
        <c:axPos val="l"/>
        <c:majorGridlines/>
        <c:numFmt formatCode="General" sourceLinked="1"/>
        <c:tickLblPos val="nextTo"/>
        <c:crossAx val="7247987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66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Sheet1!$A$2:$A$74</c:f>
              <c:numCache>
                <c:formatCode>General</c:formatCode>
                <c:ptCount val="73"/>
                <c:pt idx="0">
                  <c:v>8000</c:v>
                </c:pt>
                <c:pt idx="1">
                  <c:v>9122</c:v>
                </c:pt>
                <c:pt idx="2">
                  <c:v>9383</c:v>
                </c:pt>
                <c:pt idx="3">
                  <c:v>9604</c:v>
                </c:pt>
                <c:pt idx="4">
                  <c:v>9813</c:v>
                </c:pt>
                <c:pt idx="5">
                  <c:v>10015</c:v>
                </c:pt>
                <c:pt idx="6">
                  <c:v>10243</c:v>
                </c:pt>
                <c:pt idx="7">
                  <c:v>10444</c:v>
                </c:pt>
                <c:pt idx="8">
                  <c:v>10649</c:v>
                </c:pt>
                <c:pt idx="9">
                  <c:v>10854</c:v>
                </c:pt>
                <c:pt idx="10">
                  <c:v>11063</c:v>
                </c:pt>
                <c:pt idx="11">
                  <c:v>11278</c:v>
                </c:pt>
                <c:pt idx="12">
                  <c:v>11481</c:v>
                </c:pt>
                <c:pt idx="13">
                  <c:v>11648</c:v>
                </c:pt>
                <c:pt idx="14">
                  <c:v>11889</c:v>
                </c:pt>
                <c:pt idx="15">
                  <c:v>12088</c:v>
                </c:pt>
                <c:pt idx="16">
                  <c:v>12359</c:v>
                </c:pt>
                <c:pt idx="17">
                  <c:v>12511</c:v>
                </c:pt>
                <c:pt idx="18">
                  <c:v>12879</c:v>
                </c:pt>
                <c:pt idx="19">
                  <c:v>13185</c:v>
                </c:pt>
                <c:pt idx="20">
                  <c:v>13541</c:v>
                </c:pt>
                <c:pt idx="21">
                  <c:v>13747</c:v>
                </c:pt>
                <c:pt idx="22">
                  <c:v>13948</c:v>
                </c:pt>
                <c:pt idx="23">
                  <c:v>14152</c:v>
                </c:pt>
                <c:pt idx="24">
                  <c:v>14366</c:v>
                </c:pt>
                <c:pt idx="25">
                  <c:v>14568</c:v>
                </c:pt>
                <c:pt idx="26">
                  <c:v>14784</c:v>
                </c:pt>
                <c:pt idx="27">
                  <c:v>14988</c:v>
                </c:pt>
                <c:pt idx="28">
                  <c:v>15193</c:v>
                </c:pt>
                <c:pt idx="29">
                  <c:v>15400</c:v>
                </c:pt>
                <c:pt idx="30">
                  <c:v>15716</c:v>
                </c:pt>
                <c:pt idx="31">
                  <c:v>15925</c:v>
                </c:pt>
                <c:pt idx="32">
                  <c:v>16133</c:v>
                </c:pt>
                <c:pt idx="33">
                  <c:v>16346</c:v>
                </c:pt>
                <c:pt idx="34">
                  <c:v>16550</c:v>
                </c:pt>
                <c:pt idx="35">
                  <c:v>16754</c:v>
                </c:pt>
                <c:pt idx="36">
                  <c:v>16960</c:v>
                </c:pt>
                <c:pt idx="37">
                  <c:v>17165</c:v>
                </c:pt>
                <c:pt idx="38">
                  <c:v>17366</c:v>
                </c:pt>
                <c:pt idx="39">
                  <c:v>17575</c:v>
                </c:pt>
                <c:pt idx="40">
                  <c:v>17776</c:v>
                </c:pt>
                <c:pt idx="41">
                  <c:v>18077</c:v>
                </c:pt>
                <c:pt idx="42">
                  <c:v>18279</c:v>
                </c:pt>
                <c:pt idx="43">
                  <c:v>18481</c:v>
                </c:pt>
                <c:pt idx="44">
                  <c:v>18584</c:v>
                </c:pt>
                <c:pt idx="45">
                  <c:v>18683</c:v>
                </c:pt>
                <c:pt idx="46">
                  <c:v>18883</c:v>
                </c:pt>
                <c:pt idx="47">
                  <c:v>19091</c:v>
                </c:pt>
                <c:pt idx="48">
                  <c:v>19291</c:v>
                </c:pt>
                <c:pt idx="49">
                  <c:v>19495</c:v>
                </c:pt>
                <c:pt idx="50">
                  <c:v>19722</c:v>
                </c:pt>
                <c:pt idx="51">
                  <c:v>19924</c:v>
                </c:pt>
                <c:pt idx="52">
                  <c:v>20124</c:v>
                </c:pt>
                <c:pt idx="53">
                  <c:v>20236</c:v>
                </c:pt>
                <c:pt idx="54">
                  <c:v>20325</c:v>
                </c:pt>
                <c:pt idx="55">
                  <c:v>20427</c:v>
                </c:pt>
                <c:pt idx="56">
                  <c:v>20525</c:v>
                </c:pt>
                <c:pt idx="57">
                  <c:v>20726</c:v>
                </c:pt>
                <c:pt idx="58">
                  <c:v>20930</c:v>
                </c:pt>
                <c:pt idx="59">
                  <c:v>21134</c:v>
                </c:pt>
                <c:pt idx="60">
                  <c:v>21335</c:v>
                </c:pt>
                <c:pt idx="61">
                  <c:v>21565</c:v>
                </c:pt>
                <c:pt idx="62">
                  <c:v>21737</c:v>
                </c:pt>
                <c:pt idx="63">
                  <c:v>21938</c:v>
                </c:pt>
                <c:pt idx="64">
                  <c:v>22138</c:v>
                </c:pt>
                <c:pt idx="65">
                  <c:v>22349</c:v>
                </c:pt>
                <c:pt idx="66">
                  <c:v>22538</c:v>
                </c:pt>
                <c:pt idx="67">
                  <c:v>22607</c:v>
                </c:pt>
                <c:pt idx="68">
                  <c:v>22837</c:v>
                </c:pt>
                <c:pt idx="69">
                  <c:v>23039</c:v>
                </c:pt>
                <c:pt idx="70">
                  <c:v>23242</c:v>
                </c:pt>
                <c:pt idx="71">
                  <c:v>23446</c:v>
                </c:pt>
                <c:pt idx="72">
                  <c:v>23647</c:v>
                </c:pt>
              </c:numCache>
            </c:numRef>
          </c:cat>
          <c:val>
            <c:numRef>
              <c:f>Sheet1!$B$2:$B$74</c:f>
              <c:numCache>
                <c:formatCode>General</c:formatCode>
                <c:ptCount val="73"/>
                <c:pt idx="0">
                  <c:v>24.9</c:v>
                </c:pt>
                <c:pt idx="1">
                  <c:v>22.9</c:v>
                </c:pt>
                <c:pt idx="2">
                  <c:v>16</c:v>
                </c:pt>
                <c:pt idx="3">
                  <c:v>6.3</c:v>
                </c:pt>
                <c:pt idx="4">
                  <c:v>21</c:v>
                </c:pt>
                <c:pt idx="5">
                  <c:v>11.9</c:v>
                </c:pt>
                <c:pt idx="6">
                  <c:v>14</c:v>
                </c:pt>
                <c:pt idx="7">
                  <c:v>14</c:v>
                </c:pt>
                <c:pt idx="8">
                  <c:v>7.8</c:v>
                </c:pt>
                <c:pt idx="9">
                  <c:v>16</c:v>
                </c:pt>
                <c:pt idx="10">
                  <c:v>5.7</c:v>
                </c:pt>
                <c:pt idx="11">
                  <c:v>9.3000000000000007</c:v>
                </c:pt>
                <c:pt idx="12">
                  <c:v>3.9</c:v>
                </c:pt>
                <c:pt idx="13">
                  <c:v>9.8000000000000007</c:v>
                </c:pt>
                <c:pt idx="14">
                  <c:v>9.1</c:v>
                </c:pt>
                <c:pt idx="15">
                  <c:v>26</c:v>
                </c:pt>
                <c:pt idx="16">
                  <c:v>6.6</c:v>
                </c:pt>
                <c:pt idx="17">
                  <c:v>3.9</c:v>
                </c:pt>
                <c:pt idx="18">
                  <c:v>5.7</c:v>
                </c:pt>
                <c:pt idx="19">
                  <c:v>9.1</c:v>
                </c:pt>
                <c:pt idx="20">
                  <c:v>5.6</c:v>
                </c:pt>
                <c:pt idx="21">
                  <c:v>3.9</c:v>
                </c:pt>
                <c:pt idx="22">
                  <c:v>0</c:v>
                </c:pt>
                <c:pt idx="23">
                  <c:v>1</c:v>
                </c:pt>
                <c:pt idx="24">
                  <c:v>2.8</c:v>
                </c:pt>
                <c:pt idx="25">
                  <c:v>0</c:v>
                </c:pt>
                <c:pt idx="26">
                  <c:v>3.7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0.6000000000000002</c:v>
                </c:pt>
                <c:pt idx="31">
                  <c:v>3.8</c:v>
                </c:pt>
                <c:pt idx="32">
                  <c:v>1.9000000000000001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5</c:v>
                </c:pt>
                <c:pt idx="46">
                  <c:v>0</c:v>
                </c:pt>
                <c:pt idx="47">
                  <c:v>0</c:v>
                </c:pt>
                <c:pt idx="48">
                  <c:v>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</c:numCache>
            </c:numRef>
          </c:val>
        </c:ser>
        <c:marker val="1"/>
        <c:axId val="73004928"/>
        <c:axId val="73006464"/>
      </c:lineChart>
      <c:catAx>
        <c:axId val="73004928"/>
        <c:scaling>
          <c:orientation val="minMax"/>
        </c:scaling>
        <c:axPos val="b"/>
        <c:numFmt formatCode="General" sourceLinked="1"/>
        <c:tickLblPos val="nextTo"/>
        <c:crossAx val="73006464"/>
        <c:crosses val="autoZero"/>
        <c:auto val="1"/>
        <c:lblAlgn val="ctr"/>
        <c:lblOffset val="100"/>
      </c:catAx>
      <c:valAx>
        <c:axId val="73006464"/>
        <c:scaling>
          <c:orientation val="minMax"/>
        </c:scaling>
        <c:axPos val="l"/>
        <c:majorGridlines/>
        <c:numFmt formatCode="General" sourceLinked="1"/>
        <c:tickLblPos val="nextTo"/>
        <c:crossAx val="7300492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66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Sheet1!$A$2:$A$75</c:f>
              <c:numCache>
                <c:formatCode>General</c:formatCode>
                <c:ptCount val="74"/>
                <c:pt idx="0">
                  <c:v>8000</c:v>
                </c:pt>
                <c:pt idx="1">
                  <c:v>9122</c:v>
                </c:pt>
                <c:pt idx="2">
                  <c:v>9383</c:v>
                </c:pt>
                <c:pt idx="3">
                  <c:v>9604</c:v>
                </c:pt>
                <c:pt idx="4">
                  <c:v>9813</c:v>
                </c:pt>
                <c:pt idx="5">
                  <c:v>10015</c:v>
                </c:pt>
                <c:pt idx="6">
                  <c:v>10243</c:v>
                </c:pt>
                <c:pt idx="7">
                  <c:v>10444</c:v>
                </c:pt>
                <c:pt idx="8">
                  <c:v>10649</c:v>
                </c:pt>
                <c:pt idx="9">
                  <c:v>10854</c:v>
                </c:pt>
                <c:pt idx="10">
                  <c:v>11063</c:v>
                </c:pt>
                <c:pt idx="11">
                  <c:v>11278</c:v>
                </c:pt>
                <c:pt idx="12">
                  <c:v>11481</c:v>
                </c:pt>
                <c:pt idx="13">
                  <c:v>11648</c:v>
                </c:pt>
                <c:pt idx="14">
                  <c:v>11889</c:v>
                </c:pt>
                <c:pt idx="15">
                  <c:v>12088</c:v>
                </c:pt>
                <c:pt idx="16">
                  <c:v>12359</c:v>
                </c:pt>
                <c:pt idx="17">
                  <c:v>12511</c:v>
                </c:pt>
                <c:pt idx="18">
                  <c:v>12879</c:v>
                </c:pt>
                <c:pt idx="19">
                  <c:v>13185</c:v>
                </c:pt>
                <c:pt idx="20">
                  <c:v>13541</c:v>
                </c:pt>
                <c:pt idx="21">
                  <c:v>13747</c:v>
                </c:pt>
                <c:pt idx="22">
                  <c:v>13948</c:v>
                </c:pt>
                <c:pt idx="23">
                  <c:v>14152</c:v>
                </c:pt>
                <c:pt idx="24">
                  <c:v>14366</c:v>
                </c:pt>
                <c:pt idx="25">
                  <c:v>14568</c:v>
                </c:pt>
                <c:pt idx="26">
                  <c:v>14784</c:v>
                </c:pt>
                <c:pt idx="27">
                  <c:v>14988</c:v>
                </c:pt>
                <c:pt idx="28">
                  <c:v>15193</c:v>
                </c:pt>
                <c:pt idx="29">
                  <c:v>15400</c:v>
                </c:pt>
                <c:pt idx="30">
                  <c:v>15716</c:v>
                </c:pt>
                <c:pt idx="31">
                  <c:v>15925</c:v>
                </c:pt>
                <c:pt idx="32">
                  <c:v>16133</c:v>
                </c:pt>
                <c:pt idx="33">
                  <c:v>16346</c:v>
                </c:pt>
                <c:pt idx="34">
                  <c:v>16550</c:v>
                </c:pt>
                <c:pt idx="35">
                  <c:v>16754</c:v>
                </c:pt>
                <c:pt idx="36">
                  <c:v>16960</c:v>
                </c:pt>
                <c:pt idx="37">
                  <c:v>17165</c:v>
                </c:pt>
                <c:pt idx="38">
                  <c:v>17366</c:v>
                </c:pt>
                <c:pt idx="39">
                  <c:v>17575</c:v>
                </c:pt>
                <c:pt idx="40">
                  <c:v>17776</c:v>
                </c:pt>
                <c:pt idx="41">
                  <c:v>18077</c:v>
                </c:pt>
                <c:pt idx="42">
                  <c:v>18279</c:v>
                </c:pt>
                <c:pt idx="43">
                  <c:v>18481</c:v>
                </c:pt>
                <c:pt idx="44">
                  <c:v>18584</c:v>
                </c:pt>
                <c:pt idx="45">
                  <c:v>18683</c:v>
                </c:pt>
                <c:pt idx="46">
                  <c:v>18883</c:v>
                </c:pt>
                <c:pt idx="47">
                  <c:v>19091</c:v>
                </c:pt>
                <c:pt idx="48">
                  <c:v>19291</c:v>
                </c:pt>
                <c:pt idx="49">
                  <c:v>19495</c:v>
                </c:pt>
                <c:pt idx="50">
                  <c:v>19722</c:v>
                </c:pt>
                <c:pt idx="51">
                  <c:v>19924</c:v>
                </c:pt>
                <c:pt idx="52">
                  <c:v>20124</c:v>
                </c:pt>
                <c:pt idx="53">
                  <c:v>20236</c:v>
                </c:pt>
                <c:pt idx="54">
                  <c:v>20325</c:v>
                </c:pt>
                <c:pt idx="55">
                  <c:v>20427</c:v>
                </c:pt>
                <c:pt idx="56">
                  <c:v>20525</c:v>
                </c:pt>
                <c:pt idx="57">
                  <c:v>20726</c:v>
                </c:pt>
                <c:pt idx="58">
                  <c:v>20930</c:v>
                </c:pt>
                <c:pt idx="59">
                  <c:v>21134</c:v>
                </c:pt>
                <c:pt idx="60">
                  <c:v>21335</c:v>
                </c:pt>
                <c:pt idx="61">
                  <c:v>21565</c:v>
                </c:pt>
                <c:pt idx="62">
                  <c:v>21737</c:v>
                </c:pt>
                <c:pt idx="63">
                  <c:v>21938</c:v>
                </c:pt>
                <c:pt idx="64">
                  <c:v>22138</c:v>
                </c:pt>
                <c:pt idx="65">
                  <c:v>22349</c:v>
                </c:pt>
                <c:pt idx="66">
                  <c:v>22538</c:v>
                </c:pt>
                <c:pt idx="67">
                  <c:v>22607</c:v>
                </c:pt>
                <c:pt idx="68">
                  <c:v>22837</c:v>
                </c:pt>
                <c:pt idx="69">
                  <c:v>23039</c:v>
                </c:pt>
                <c:pt idx="70">
                  <c:v>23242</c:v>
                </c:pt>
                <c:pt idx="71">
                  <c:v>23446</c:v>
                </c:pt>
                <c:pt idx="72">
                  <c:v>23647</c:v>
                </c:pt>
                <c:pt idx="73">
                  <c:v>23846</c:v>
                </c:pt>
              </c:numCache>
            </c:numRef>
          </c:cat>
          <c:val>
            <c:numRef>
              <c:f>Sheet1!$B$2:$B$75</c:f>
              <c:numCache>
                <c:formatCode>General</c:formatCode>
                <c:ptCount val="74"/>
                <c:pt idx="0">
                  <c:v>24.9</c:v>
                </c:pt>
                <c:pt idx="1">
                  <c:v>22.9</c:v>
                </c:pt>
                <c:pt idx="2">
                  <c:v>16</c:v>
                </c:pt>
                <c:pt idx="3">
                  <c:v>6.3</c:v>
                </c:pt>
                <c:pt idx="4">
                  <c:v>21</c:v>
                </c:pt>
                <c:pt idx="5">
                  <c:v>11.9</c:v>
                </c:pt>
                <c:pt idx="6">
                  <c:v>14</c:v>
                </c:pt>
                <c:pt idx="7">
                  <c:v>14</c:v>
                </c:pt>
                <c:pt idx="8">
                  <c:v>7.8</c:v>
                </c:pt>
                <c:pt idx="9">
                  <c:v>16</c:v>
                </c:pt>
                <c:pt idx="10">
                  <c:v>5.7</c:v>
                </c:pt>
                <c:pt idx="11">
                  <c:v>9.3000000000000007</c:v>
                </c:pt>
                <c:pt idx="12">
                  <c:v>3.9</c:v>
                </c:pt>
                <c:pt idx="13">
                  <c:v>9.8000000000000007</c:v>
                </c:pt>
                <c:pt idx="14">
                  <c:v>9.1</c:v>
                </c:pt>
                <c:pt idx="15">
                  <c:v>26</c:v>
                </c:pt>
                <c:pt idx="16">
                  <c:v>6.6</c:v>
                </c:pt>
                <c:pt idx="17">
                  <c:v>3.9</c:v>
                </c:pt>
                <c:pt idx="18">
                  <c:v>5.7</c:v>
                </c:pt>
                <c:pt idx="19">
                  <c:v>9.1</c:v>
                </c:pt>
                <c:pt idx="20">
                  <c:v>5.6</c:v>
                </c:pt>
                <c:pt idx="21">
                  <c:v>3.9</c:v>
                </c:pt>
                <c:pt idx="22">
                  <c:v>0</c:v>
                </c:pt>
                <c:pt idx="23">
                  <c:v>1</c:v>
                </c:pt>
                <c:pt idx="24">
                  <c:v>2.8</c:v>
                </c:pt>
                <c:pt idx="25">
                  <c:v>0</c:v>
                </c:pt>
                <c:pt idx="26">
                  <c:v>3.7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0.60000000000000009</c:v>
                </c:pt>
                <c:pt idx="31">
                  <c:v>3.8</c:v>
                </c:pt>
                <c:pt idx="32">
                  <c:v>1.9000000000000001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5</c:v>
                </c:pt>
                <c:pt idx="46">
                  <c:v>0</c:v>
                </c:pt>
                <c:pt idx="47">
                  <c:v>0</c:v>
                </c:pt>
                <c:pt idx="48">
                  <c:v>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2</c:v>
                </c:pt>
              </c:numCache>
            </c:numRef>
          </c:val>
        </c:ser>
        <c:marker val="1"/>
        <c:axId val="73034368"/>
        <c:axId val="73040256"/>
      </c:lineChart>
      <c:catAx>
        <c:axId val="73034368"/>
        <c:scaling>
          <c:orientation val="minMax"/>
        </c:scaling>
        <c:axPos val="b"/>
        <c:numFmt formatCode="General" sourceLinked="1"/>
        <c:tickLblPos val="nextTo"/>
        <c:crossAx val="73040256"/>
        <c:crosses val="autoZero"/>
        <c:auto val="1"/>
        <c:lblAlgn val="ctr"/>
        <c:lblOffset val="100"/>
      </c:catAx>
      <c:valAx>
        <c:axId val="73040256"/>
        <c:scaling>
          <c:orientation val="minMax"/>
        </c:scaling>
        <c:axPos val="l"/>
        <c:majorGridlines/>
        <c:numFmt formatCode="General" sourceLinked="1"/>
        <c:tickLblPos val="nextTo"/>
        <c:crossAx val="7303436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66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Sheet1!$A$2:$A$76</c:f>
              <c:numCache>
                <c:formatCode>General</c:formatCode>
                <c:ptCount val="75"/>
                <c:pt idx="0">
                  <c:v>8000</c:v>
                </c:pt>
                <c:pt idx="1">
                  <c:v>9122</c:v>
                </c:pt>
                <c:pt idx="2">
                  <c:v>9383</c:v>
                </c:pt>
                <c:pt idx="3">
                  <c:v>9604</c:v>
                </c:pt>
                <c:pt idx="4">
                  <c:v>9813</c:v>
                </c:pt>
                <c:pt idx="5">
                  <c:v>10015</c:v>
                </c:pt>
                <c:pt idx="6">
                  <c:v>10243</c:v>
                </c:pt>
                <c:pt idx="7">
                  <c:v>10444</c:v>
                </c:pt>
                <c:pt idx="8">
                  <c:v>10649</c:v>
                </c:pt>
                <c:pt idx="9">
                  <c:v>10854</c:v>
                </c:pt>
                <c:pt idx="10">
                  <c:v>11063</c:v>
                </c:pt>
                <c:pt idx="11">
                  <c:v>11278</c:v>
                </c:pt>
                <c:pt idx="12">
                  <c:v>11481</c:v>
                </c:pt>
                <c:pt idx="13">
                  <c:v>11648</c:v>
                </c:pt>
                <c:pt idx="14">
                  <c:v>11889</c:v>
                </c:pt>
                <c:pt idx="15">
                  <c:v>12088</c:v>
                </c:pt>
                <c:pt idx="16">
                  <c:v>12359</c:v>
                </c:pt>
                <c:pt idx="17">
                  <c:v>12511</c:v>
                </c:pt>
                <c:pt idx="18">
                  <c:v>12879</c:v>
                </c:pt>
                <c:pt idx="19">
                  <c:v>13185</c:v>
                </c:pt>
                <c:pt idx="20">
                  <c:v>13541</c:v>
                </c:pt>
                <c:pt idx="21">
                  <c:v>13747</c:v>
                </c:pt>
                <c:pt idx="22">
                  <c:v>13948</c:v>
                </c:pt>
                <c:pt idx="23">
                  <c:v>14152</c:v>
                </c:pt>
                <c:pt idx="24">
                  <c:v>14366</c:v>
                </c:pt>
                <c:pt idx="25">
                  <c:v>14568</c:v>
                </c:pt>
                <c:pt idx="26">
                  <c:v>14784</c:v>
                </c:pt>
                <c:pt idx="27">
                  <c:v>14988</c:v>
                </c:pt>
                <c:pt idx="28">
                  <c:v>15193</c:v>
                </c:pt>
                <c:pt idx="29">
                  <c:v>15400</c:v>
                </c:pt>
                <c:pt idx="30">
                  <c:v>15716</c:v>
                </c:pt>
                <c:pt idx="31">
                  <c:v>15925</c:v>
                </c:pt>
                <c:pt idx="32">
                  <c:v>16133</c:v>
                </c:pt>
                <c:pt idx="33">
                  <c:v>16346</c:v>
                </c:pt>
                <c:pt idx="34">
                  <c:v>16550</c:v>
                </c:pt>
                <c:pt idx="35">
                  <c:v>16754</c:v>
                </c:pt>
                <c:pt idx="36">
                  <c:v>16960</c:v>
                </c:pt>
                <c:pt idx="37">
                  <c:v>17165</c:v>
                </c:pt>
                <c:pt idx="38">
                  <c:v>17366</c:v>
                </c:pt>
                <c:pt idx="39">
                  <c:v>17575</c:v>
                </c:pt>
                <c:pt idx="40">
                  <c:v>17776</c:v>
                </c:pt>
                <c:pt idx="41">
                  <c:v>18077</c:v>
                </c:pt>
                <c:pt idx="42">
                  <c:v>18279</c:v>
                </c:pt>
                <c:pt idx="43">
                  <c:v>18481</c:v>
                </c:pt>
                <c:pt idx="44">
                  <c:v>18584</c:v>
                </c:pt>
                <c:pt idx="45">
                  <c:v>18683</c:v>
                </c:pt>
                <c:pt idx="46">
                  <c:v>18883</c:v>
                </c:pt>
                <c:pt idx="47">
                  <c:v>19091</c:v>
                </c:pt>
                <c:pt idx="48">
                  <c:v>19291</c:v>
                </c:pt>
                <c:pt idx="49">
                  <c:v>19495</c:v>
                </c:pt>
                <c:pt idx="50">
                  <c:v>19722</c:v>
                </c:pt>
                <c:pt idx="51">
                  <c:v>19924</c:v>
                </c:pt>
                <c:pt idx="52">
                  <c:v>20124</c:v>
                </c:pt>
                <c:pt idx="53">
                  <c:v>20236</c:v>
                </c:pt>
                <c:pt idx="54">
                  <c:v>20325</c:v>
                </c:pt>
                <c:pt idx="55">
                  <c:v>20427</c:v>
                </c:pt>
                <c:pt idx="56">
                  <c:v>20525</c:v>
                </c:pt>
                <c:pt idx="57">
                  <c:v>20726</c:v>
                </c:pt>
                <c:pt idx="58">
                  <c:v>20930</c:v>
                </c:pt>
                <c:pt idx="59">
                  <c:v>21134</c:v>
                </c:pt>
                <c:pt idx="60">
                  <c:v>21335</c:v>
                </c:pt>
                <c:pt idx="61">
                  <c:v>21565</c:v>
                </c:pt>
                <c:pt idx="62">
                  <c:v>21737</c:v>
                </c:pt>
                <c:pt idx="63">
                  <c:v>21938</c:v>
                </c:pt>
                <c:pt idx="64">
                  <c:v>22138</c:v>
                </c:pt>
                <c:pt idx="65">
                  <c:v>22349</c:v>
                </c:pt>
                <c:pt idx="66">
                  <c:v>22538</c:v>
                </c:pt>
                <c:pt idx="67">
                  <c:v>22607</c:v>
                </c:pt>
                <c:pt idx="68">
                  <c:v>22837</c:v>
                </c:pt>
                <c:pt idx="69">
                  <c:v>23039</c:v>
                </c:pt>
                <c:pt idx="70">
                  <c:v>23242</c:v>
                </c:pt>
                <c:pt idx="71">
                  <c:v>23446</c:v>
                </c:pt>
                <c:pt idx="72">
                  <c:v>23647</c:v>
                </c:pt>
                <c:pt idx="73">
                  <c:v>23846</c:v>
                </c:pt>
                <c:pt idx="74">
                  <c:v>24059</c:v>
                </c:pt>
              </c:numCache>
            </c:numRef>
          </c:cat>
          <c:val>
            <c:numRef>
              <c:f>Sheet1!$B$2:$B$76</c:f>
              <c:numCache>
                <c:formatCode>General</c:formatCode>
                <c:ptCount val="75"/>
                <c:pt idx="0">
                  <c:v>24.9</c:v>
                </c:pt>
                <c:pt idx="1">
                  <c:v>22.9</c:v>
                </c:pt>
                <c:pt idx="2">
                  <c:v>16</c:v>
                </c:pt>
                <c:pt idx="3">
                  <c:v>6.3</c:v>
                </c:pt>
                <c:pt idx="4">
                  <c:v>21</c:v>
                </c:pt>
                <c:pt idx="5">
                  <c:v>11.9</c:v>
                </c:pt>
                <c:pt idx="6">
                  <c:v>14</c:v>
                </c:pt>
                <c:pt idx="7">
                  <c:v>14</c:v>
                </c:pt>
                <c:pt idx="8">
                  <c:v>7.8</c:v>
                </c:pt>
                <c:pt idx="9">
                  <c:v>16</c:v>
                </c:pt>
                <c:pt idx="10">
                  <c:v>5.7</c:v>
                </c:pt>
                <c:pt idx="11">
                  <c:v>9.3000000000000007</c:v>
                </c:pt>
                <c:pt idx="12">
                  <c:v>3.9</c:v>
                </c:pt>
                <c:pt idx="13">
                  <c:v>9.8000000000000007</c:v>
                </c:pt>
                <c:pt idx="14">
                  <c:v>9.1</c:v>
                </c:pt>
                <c:pt idx="15">
                  <c:v>26</c:v>
                </c:pt>
                <c:pt idx="16">
                  <c:v>6.6</c:v>
                </c:pt>
                <c:pt idx="17">
                  <c:v>3.9</c:v>
                </c:pt>
                <c:pt idx="18">
                  <c:v>5.7</c:v>
                </c:pt>
                <c:pt idx="19">
                  <c:v>9.1</c:v>
                </c:pt>
                <c:pt idx="20">
                  <c:v>5.6</c:v>
                </c:pt>
                <c:pt idx="21">
                  <c:v>3.9</c:v>
                </c:pt>
                <c:pt idx="22">
                  <c:v>0</c:v>
                </c:pt>
                <c:pt idx="23">
                  <c:v>1</c:v>
                </c:pt>
                <c:pt idx="24">
                  <c:v>2.8</c:v>
                </c:pt>
                <c:pt idx="25">
                  <c:v>0</c:v>
                </c:pt>
                <c:pt idx="26">
                  <c:v>3.7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0.6</c:v>
                </c:pt>
                <c:pt idx="31">
                  <c:v>3.8</c:v>
                </c:pt>
                <c:pt idx="32">
                  <c:v>1.9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5</c:v>
                </c:pt>
                <c:pt idx="46">
                  <c:v>0</c:v>
                </c:pt>
                <c:pt idx="47">
                  <c:v>0</c:v>
                </c:pt>
                <c:pt idx="48">
                  <c:v>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2</c:v>
                </c:pt>
                <c:pt idx="74">
                  <c:v>1</c:v>
                </c:pt>
              </c:numCache>
            </c:numRef>
          </c:val>
        </c:ser>
        <c:marker val="1"/>
        <c:axId val="71225344"/>
        <c:axId val="80093568"/>
      </c:lineChart>
      <c:catAx>
        <c:axId val="71225344"/>
        <c:scaling>
          <c:orientation val="minMax"/>
        </c:scaling>
        <c:axPos val="b"/>
        <c:numFmt formatCode="General" sourceLinked="1"/>
        <c:tickLblPos val="nextTo"/>
        <c:crossAx val="80093568"/>
        <c:crosses val="autoZero"/>
        <c:auto val="1"/>
        <c:lblAlgn val="ctr"/>
        <c:lblOffset val="100"/>
      </c:catAx>
      <c:valAx>
        <c:axId val="80093568"/>
        <c:scaling>
          <c:orientation val="minMax"/>
        </c:scaling>
        <c:axPos val="l"/>
        <c:majorGridlines/>
        <c:numFmt formatCode="General" sourceLinked="1"/>
        <c:tickLblPos val="nextTo"/>
        <c:crossAx val="7122534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CB669-9A70-4507-B498-569B86BD1DD9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FE811-833B-4497-8D91-0F25902179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D1C3B-6A77-4EA7-8D79-76863C03A98D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35BBE-219B-4A99-A2F8-1C39BCE27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E1B7F-126B-47C7-A27A-263F4862FE49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F97F3-8785-4A53-854F-26B4B50F1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D6D8D-6DF7-4AC2-95A2-0E8283901905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638E3-D2D4-4E76-9B98-C0E9AC3F06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08166-8923-464B-8DB3-44BFA041D3E1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B5B91-8CE1-4CD9-B414-9770BFC9B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8DCC6-3C8E-4BBB-9D85-85FAA495AD8B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4E678-210B-4217-B720-6165AB118E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85087-79F6-4757-806F-90192779DE63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AF280-F028-49B0-BD36-4CA6B6BB2C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45248-0403-4FEC-AA2C-14D6D866D6EE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0A9B0-E547-4BDB-9210-42E91E4DD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ABD85-D6C7-45AD-B13B-AC3C79D53467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F90B0-B6E0-46A4-8D58-7F09DC92DC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EEE52-1C32-48CD-AA50-A70C2CD7D78E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EDBE7-1C85-4D0F-B92B-C5B4237D1E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94554-3F70-4AF6-96F1-28CF7D68A765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D2377-F2F9-437C-AE1A-C6C3B01CB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95AE8D9-FD83-47BE-97CA-457F3E92576C}" type="datetimeFigureOut">
              <a:rPr lang="en-US"/>
              <a:pPr>
                <a:defRPr/>
              </a:pPr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AED924A-EDD6-4027-9626-62A97632D8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icra.com/COSMO/Statistics.pptx" TargetMode="External"/><Relationship Id="rId2" Type="http://schemas.openxmlformats.org/officeDocument/2006/relationships/hyperlink" Target="http://micra.com/COSMO/COSMO.ow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assidy@micr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Investigating Semantic Primitives </a:t>
            </a:r>
            <a:br>
              <a:rPr lang="en-US" b="1" dirty="0" smtClean="0"/>
            </a:br>
            <a:r>
              <a:rPr lang="en-US" b="1" dirty="0" smtClean="0"/>
              <a:t>Using an OWL-based Ontology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352800"/>
            <a:ext cx="6400800" cy="1981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Preliminary Results  August 2020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Patrick Cassidy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cassidy@micra.com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Goals Of This Investigation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105400"/>
          </a:xfrm>
        </p:spPr>
        <p:txBody>
          <a:bodyPr/>
          <a:lstStyle/>
          <a:p>
            <a:pPr eaLnBrk="1" hangingPunct="1"/>
            <a:r>
              <a:rPr lang="en-US" dirty="0" smtClean="0"/>
              <a:t>Discover which of the elements required to logically specify the meanings of the most basic concepts and most frequently  used words in English appear to function as primitives.</a:t>
            </a:r>
          </a:p>
          <a:p>
            <a:pPr eaLnBrk="1" hangingPunct="1"/>
            <a:r>
              <a:rPr lang="en-US" dirty="0" smtClean="0"/>
              <a:t>Discover which minimal set of semantic relations (</a:t>
            </a:r>
            <a:r>
              <a:rPr lang="en-US" dirty="0" err="1" smtClean="0"/>
              <a:t>owl:ObjectProperties</a:t>
            </a:r>
            <a:r>
              <a:rPr lang="en-US" dirty="0" smtClean="0"/>
              <a:t>) are essential to represent  these concepts.</a:t>
            </a:r>
          </a:p>
          <a:p>
            <a:pPr eaLnBrk="1" hangingPunct="1"/>
            <a:r>
              <a:rPr lang="en-US" dirty="0" smtClean="0"/>
              <a:t>Determine how often it will be necessary to add new </a:t>
            </a:r>
            <a:r>
              <a:rPr lang="en-US" dirty="0" err="1" smtClean="0"/>
              <a:t>ObjetProperties</a:t>
            </a:r>
            <a:r>
              <a:rPr lang="en-US" dirty="0" smtClean="0"/>
              <a:t> for each </a:t>
            </a:r>
            <a:r>
              <a:rPr lang="en-US" dirty="0" err="1" smtClean="0"/>
              <a:t>owl:Class</a:t>
            </a:r>
            <a:r>
              <a:rPr lang="en-US" dirty="0" smtClean="0"/>
              <a:t> added.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b="1" smtClean="0"/>
              <a:t>Why Minimize the Number of relations Used?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Ontology is a language for representing knowledge that must be learned to be usable, and approaches the complexity of a human language.  Minimizing the complexity facilitates learning and use.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Proper logical representation of the relations will require creating logical FOL implications.  Unnecessary logical relations will increase computational complexity.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Are Semantic Primitives?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 a logic-based language the ‘non-primitive’ elements  (Classes, Properties) are those whose intended meanings can be logically specified solely as a combination of other elements:  omitting  those ‘defined’ elements will not change the logical properties of the primitives.  Remove all non-primitive elements, and the primitives remain.  This presents the possibility that a relatively small number of primitives will be sufficient to logically specify the intended meanings of a large number of concepts in multiple applications.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How many are there?  One goal of this investigation is to </a:t>
            </a:r>
            <a:r>
              <a:rPr lang="en-US" sz="3900" b="1" dirty="0" smtClean="0">
                <a:solidFill>
                  <a:srgbClr val="FF0000"/>
                </a:solidFill>
              </a:rPr>
              <a:t>estimate</a:t>
            </a:r>
            <a:r>
              <a:rPr lang="en-US" dirty="0" smtClean="0"/>
              <a:t> that number.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Of What Use Are Semantic Primitives?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For Interoperability of databases and applications, using the primitives-based ontology as an interlingua allows any number of independently developed applications to communicate data accurate by translating to and from the common logical language.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logical representation avoids  the ambiguity inherent in Natural Language Interlingua use.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z="4200" b="1" dirty="0" err="1" smtClean="0"/>
              <a:t>WhichElements</a:t>
            </a:r>
            <a:r>
              <a:rPr lang="en-US" sz="4200" b="1" dirty="0" smtClean="0"/>
              <a:t> are the Primitives?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153400" cy="46482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 following appear to function as primitives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(but   have not yet been logically represented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 in an FOL form):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 smtClean="0"/>
              <a:t>The OWL logic primitives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 smtClean="0"/>
              <a:t> Top-Level </a:t>
            </a:r>
            <a:r>
              <a:rPr lang="en-US" sz="4000" b="1" dirty="0" smtClean="0"/>
              <a:t>Object Properties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 smtClean="0"/>
              <a:t>Top-Level </a:t>
            </a:r>
            <a:r>
              <a:rPr lang="en-US" sz="4000" b="1" dirty="0" smtClean="0"/>
              <a:t>Qualitative Attribute Values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 smtClean="0"/>
              <a:t>Closed Class words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 smtClean="0"/>
              <a:t>Top-Level OWL Classes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COSMO ontology Status November 2020(1)</a:t>
            </a:r>
            <a:br>
              <a:rPr lang="en-US" sz="3600" dirty="0" smtClean="0"/>
            </a:br>
            <a:r>
              <a:rPr lang="en-US" sz="3600" dirty="0" smtClean="0"/>
              <a:t>Revision 1739  Element Statistics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800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owl:Classes</a:t>
            </a:r>
            <a:r>
              <a:rPr lang="en-US" dirty="0" smtClean="0"/>
              <a:t>:                                    23,446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owl:ObjectProperties</a:t>
            </a:r>
            <a:r>
              <a:rPr lang="en-US" dirty="0" smtClean="0"/>
              <a:t>:                     1,354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/>
              <a:t>          top </a:t>
            </a:r>
            <a:r>
              <a:rPr lang="en-US" dirty="0" err="1" smtClean="0"/>
              <a:t>ObjectProperties</a:t>
            </a:r>
            <a:r>
              <a:rPr lang="en-US" dirty="0" smtClean="0"/>
              <a:t>:                   812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SubObjectPropertyOf</a:t>
            </a:r>
            <a:r>
              <a:rPr lang="en-US" dirty="0" smtClean="0"/>
              <a:t> axioms:          636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InverseObjectProperties</a:t>
            </a:r>
            <a:r>
              <a:rPr lang="en-US" dirty="0" smtClean="0"/>
              <a:t>:                   344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Restrictions:                                    20,403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Subclass axioms:                            58,147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Owl:disjoint</a:t>
            </a:r>
            <a:r>
              <a:rPr lang="en-US" dirty="0" smtClean="0"/>
              <a:t>  axioms                            256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Top-level Qualitative Attributes         803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COSMO ontology Status   November 2020 (2)</a:t>
            </a:r>
            <a:br>
              <a:rPr lang="en-US" sz="3600" dirty="0" smtClean="0"/>
            </a:br>
            <a:r>
              <a:rPr lang="en-US" sz="3600" dirty="0" smtClean="0"/>
              <a:t>Labels (for </a:t>
            </a:r>
            <a:r>
              <a:rPr lang="en-US" sz="3200" dirty="0" smtClean="0"/>
              <a:t>23,446 </a:t>
            </a:r>
            <a:r>
              <a:rPr lang="en-US" sz="3600" dirty="0" err="1" smtClean="0"/>
              <a:t>owl:Classes</a:t>
            </a:r>
            <a:r>
              <a:rPr lang="en-US" sz="3600" dirty="0" smtClean="0"/>
              <a:t>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Total Unique </a:t>
            </a:r>
            <a:r>
              <a:rPr lang="en-US" dirty="0" err="1" smtClean="0"/>
              <a:t>WordNet</a:t>
            </a:r>
            <a:r>
              <a:rPr lang="en-US" dirty="0" smtClean="0"/>
              <a:t> labels: 		 28,744</a:t>
            </a:r>
          </a:p>
          <a:p>
            <a:pPr eaLnBrk="1" hangingPunct="1"/>
            <a:r>
              <a:rPr lang="en-US" dirty="0" smtClean="0"/>
              <a:t>Single-word </a:t>
            </a:r>
            <a:r>
              <a:rPr lang="en-US" dirty="0" err="1" smtClean="0"/>
              <a:t>WordNet</a:t>
            </a:r>
            <a:r>
              <a:rPr lang="en-US" dirty="0" smtClean="0"/>
              <a:t> labels: 		 23,121</a:t>
            </a:r>
          </a:p>
          <a:p>
            <a:pPr eaLnBrk="1" hangingPunct="1"/>
            <a:r>
              <a:rPr lang="en-US" dirty="0" smtClean="0"/>
              <a:t>All Single-Word Unique labels: 		 24,877</a:t>
            </a:r>
          </a:p>
          <a:p>
            <a:pPr eaLnBrk="1" hangingPunct="1"/>
            <a:r>
              <a:rPr lang="en-US" dirty="0" err="1" smtClean="0"/>
              <a:t>owl:Classes</a:t>
            </a:r>
            <a:r>
              <a:rPr lang="en-US" dirty="0" smtClean="0"/>
              <a:t> with no </a:t>
            </a:r>
            <a:r>
              <a:rPr lang="en-US" dirty="0" err="1" smtClean="0"/>
              <a:t>WordNet</a:t>
            </a:r>
            <a:r>
              <a:rPr lang="en-US" dirty="0" smtClean="0"/>
              <a:t> labels:    2,860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u="sng" dirty="0" smtClean="0"/>
              <a:t>Unique </a:t>
            </a:r>
            <a:r>
              <a:rPr lang="en-US" dirty="0" err="1" smtClean="0"/>
              <a:t>WordNet</a:t>
            </a:r>
            <a:r>
              <a:rPr lang="en-US" dirty="0" smtClean="0"/>
              <a:t> </a:t>
            </a:r>
            <a:r>
              <a:rPr lang="en-US" dirty="0" err="1" smtClean="0"/>
              <a:t>Synsets</a:t>
            </a:r>
            <a:r>
              <a:rPr lang="en-US" dirty="0" smtClean="0"/>
              <a:t> used: 	</a:t>
            </a:r>
            <a:r>
              <a:rPr lang="en-US" smtClean="0"/>
              <a:t>  21,388</a:t>
            </a:r>
            <a:endParaRPr lang="en-US" dirty="0" smtClean="0"/>
          </a:p>
          <a:p>
            <a:pPr eaLnBrk="1" hangingPunct="1"/>
            <a:r>
              <a:rPr lang="en-US" dirty="0" smtClean="0"/>
              <a:t>All </a:t>
            </a:r>
            <a:r>
              <a:rPr lang="en-US" dirty="0" err="1" smtClean="0"/>
              <a:t>WordNet</a:t>
            </a:r>
            <a:r>
              <a:rPr lang="en-US" dirty="0" smtClean="0"/>
              <a:t>  </a:t>
            </a:r>
            <a:r>
              <a:rPr lang="en-US" dirty="0" err="1" smtClean="0"/>
              <a:t>Synsets</a:t>
            </a:r>
            <a:r>
              <a:rPr lang="en-US" dirty="0" smtClean="0"/>
              <a:t>  in </a:t>
            </a:r>
            <a:r>
              <a:rPr lang="en-US" dirty="0" err="1" smtClean="0"/>
              <a:t>owl:Classes</a:t>
            </a:r>
            <a:r>
              <a:rPr lang="en-US" dirty="0" smtClean="0"/>
              <a:t>:  23,926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Adding </a:t>
            </a:r>
            <a:r>
              <a:rPr lang="en-US" dirty="0" err="1" smtClean="0"/>
              <a:t>ObjectProperties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r>
              <a:rPr lang="en-US" sz="2200" dirty="0" smtClean="0"/>
              <a:t>When adding a restriction is desired, the goal of keeping the number of </a:t>
            </a:r>
            <a:r>
              <a:rPr lang="en-US" sz="2200" dirty="0" err="1" smtClean="0"/>
              <a:t>ObjectProperties</a:t>
            </a:r>
            <a:r>
              <a:rPr lang="en-US" sz="2200" dirty="0" smtClean="0"/>
              <a:t> to a minimum (slide 2) requires searching the existing list of properties (now 1354) to determine if the needed relation already exists. </a:t>
            </a:r>
          </a:p>
          <a:p>
            <a:r>
              <a:rPr lang="en-US" sz="2200" dirty="0" smtClean="0"/>
              <a:t> When it does not change the logical meaning of an existing relation,  an </a:t>
            </a:r>
            <a:r>
              <a:rPr lang="en-US" sz="2200" dirty="0" err="1" smtClean="0"/>
              <a:t>ObjectProperty</a:t>
            </a:r>
            <a:r>
              <a:rPr lang="en-US" sz="2200" dirty="0" smtClean="0"/>
              <a:t> can be broadened in scope by expanding the domain or range with new Classes or </a:t>
            </a:r>
            <a:r>
              <a:rPr lang="en-US" sz="2200" dirty="0" err="1" smtClean="0"/>
              <a:t>Metaclasses</a:t>
            </a:r>
            <a:r>
              <a:rPr lang="en-US" sz="2200" dirty="0" smtClean="0"/>
              <a:t>.</a:t>
            </a:r>
          </a:p>
          <a:p>
            <a:r>
              <a:rPr lang="en-US" sz="2200" dirty="0" smtClean="0"/>
              <a:t>When a new </a:t>
            </a:r>
            <a:r>
              <a:rPr lang="en-US" sz="2200" dirty="0" err="1" smtClean="0"/>
              <a:t>ObjectProperty</a:t>
            </a:r>
            <a:r>
              <a:rPr lang="en-US" sz="2200" dirty="0" smtClean="0"/>
              <a:t> is necessary, it is added.</a:t>
            </a:r>
          </a:p>
          <a:p>
            <a:r>
              <a:rPr lang="en-US" sz="2200" dirty="0" smtClean="0"/>
              <a:t>The chart below  “</a:t>
            </a:r>
            <a:r>
              <a:rPr lang="en-US" sz="2200" b="1" dirty="0" smtClean="0"/>
              <a:t>Added Properties per 200 Added Classes</a:t>
            </a:r>
            <a:r>
              <a:rPr lang="en-US" sz="2200" dirty="0" smtClean="0"/>
              <a:t>” shows how many new properties were added as the number of </a:t>
            </a:r>
            <a:r>
              <a:rPr lang="en-US" sz="2200" dirty="0" err="1" smtClean="0"/>
              <a:t>owl:Classes</a:t>
            </a:r>
            <a:r>
              <a:rPr lang="en-US" sz="2200" dirty="0" smtClean="0"/>
              <a:t> in the COSMO ontology increased.  </a:t>
            </a:r>
          </a:p>
          <a:p>
            <a:r>
              <a:rPr lang="en-US" sz="2200" dirty="0" smtClean="0"/>
              <a:t>The pattern, of reaching a low asymptotic level of new required properties per added class after a initial phase of needing new properties frequently,  is likely to be repeated for each additional  specialized domain ontology linked to the COSMO.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/>
          <a:lstStyle/>
          <a:p>
            <a:r>
              <a:rPr lang="en-US" sz="3200" dirty="0" smtClean="0">
                <a:latin typeface="Arial Rounded MT Bold" pitchFamily="34" charset="0"/>
              </a:rPr>
              <a:t> Added Properties per 200 Added Classes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2954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58674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Number of </a:t>
            </a:r>
            <a:r>
              <a:rPr lang="en-US" sz="3200" b="1" dirty="0" err="1" smtClean="0"/>
              <a:t>owl:Classes</a:t>
            </a:r>
            <a:r>
              <a:rPr lang="en-US" sz="3200" b="1" dirty="0" smtClean="0"/>
              <a:t> in ontology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/>
          <a:lstStyle/>
          <a:p>
            <a:r>
              <a:rPr lang="en-US" sz="3200" dirty="0" smtClean="0">
                <a:latin typeface="Arial Rounded MT Bold" pitchFamily="34" charset="0"/>
              </a:rPr>
              <a:t> Added Properties per 200 Added  Classes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219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95400" y="579120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Number of </a:t>
            </a:r>
            <a:r>
              <a:rPr lang="en-US" sz="3200" b="1" dirty="0" err="1" smtClean="0"/>
              <a:t>owl:Classes</a:t>
            </a:r>
            <a:r>
              <a:rPr lang="en-US" sz="3200" b="1" dirty="0" smtClean="0"/>
              <a:t> in ontology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715962"/>
          </a:xfrm>
        </p:spPr>
        <p:txBody>
          <a:bodyPr/>
          <a:lstStyle/>
          <a:p>
            <a:r>
              <a:rPr lang="en-US" sz="3200" dirty="0" smtClean="0">
                <a:latin typeface="Arial Rounded MT Bold" pitchFamily="34" charset="0"/>
              </a:rPr>
              <a:t> Added Properties per 200 Added  Classes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1430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57150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Number of </a:t>
            </a:r>
            <a:r>
              <a:rPr lang="en-US" sz="3200" b="1" dirty="0" err="1" smtClean="0"/>
              <a:t>owl:Classes</a:t>
            </a:r>
            <a:r>
              <a:rPr lang="en-US" sz="3200" b="1" dirty="0" smtClean="0"/>
              <a:t> in ontology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792162"/>
          </a:xfrm>
        </p:spPr>
        <p:txBody>
          <a:bodyPr/>
          <a:lstStyle/>
          <a:p>
            <a:r>
              <a:rPr lang="en-US" sz="3200" dirty="0" smtClean="0">
                <a:latin typeface="Arial Rounded MT Bold" pitchFamily="34" charset="0"/>
              </a:rPr>
              <a:t> Added Properties per 200 Added  Classes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57912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Number of </a:t>
            </a:r>
            <a:r>
              <a:rPr lang="en-US" sz="3200" b="1" dirty="0" err="1" smtClean="0"/>
              <a:t>owl:Classes</a:t>
            </a:r>
            <a:r>
              <a:rPr lang="en-US" sz="3200" b="1" dirty="0" smtClean="0"/>
              <a:t> in ontology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914400"/>
          </a:xfrm>
        </p:spPr>
        <p:txBody>
          <a:bodyPr/>
          <a:lstStyle/>
          <a:p>
            <a:r>
              <a:rPr lang="en-US" sz="3200" dirty="0" smtClean="0">
                <a:latin typeface="Arial Rounded MT Bold" pitchFamily="34" charset="0"/>
              </a:rPr>
              <a:t> Added Properties per 200 Added  Classes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57150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Number of </a:t>
            </a:r>
            <a:r>
              <a:rPr lang="en-US" sz="3200" b="1" dirty="0" err="1" smtClean="0"/>
              <a:t>owl:Classes</a:t>
            </a:r>
            <a:r>
              <a:rPr lang="en-US" sz="3200" b="1" dirty="0" smtClean="0"/>
              <a:t> in ontology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dirty="0" smtClean="0"/>
              <a:t>Further Work and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Test </a:t>
            </a:r>
            <a:r>
              <a:rPr lang="en-US" dirty="0" err="1" smtClean="0"/>
              <a:t>ObjectProperty</a:t>
            </a:r>
            <a:r>
              <a:rPr lang="en-US" dirty="0" smtClean="0"/>
              <a:t> relations as dimensions in vectors or tensors to represent word meanings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Use in relation Extraction: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/>
              <a:t>        recognize relations in text and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/>
              <a:t>        relate them to object properties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Expansion: Include up to 20,000 most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 frequent words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Expansion: Integrate with Frames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Expansion: Add most frequent  </a:t>
            </a:r>
            <a:r>
              <a:rPr lang="en-US" dirty="0" err="1" smtClean="0"/>
              <a:t>WordNet</a:t>
            </a:r>
            <a:r>
              <a:rPr lang="en-US" dirty="0" smtClean="0"/>
              <a:t>  tags in text corpora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COSMO Ontology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Available at: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</a:t>
            </a:r>
            <a:r>
              <a:rPr lang="en-US" dirty="0" smtClean="0">
                <a:hlinkClick r:id="rId2"/>
              </a:rPr>
              <a:t>http://micra.com/COSMO/COSMO.owl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These slides: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</a:t>
            </a:r>
            <a:r>
              <a:rPr lang="en-US" dirty="0" smtClean="0">
                <a:hlinkClick r:id="rId3"/>
              </a:rPr>
              <a:t>http://micra.com/COSMO/Statistics.pptx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Contact: Patrick Cassidy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hlinkClick r:id="rId4"/>
              </a:rPr>
              <a:t>   cassidy@micra.com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1-908-561-3416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381185</TotalTime>
  <Words>704</Words>
  <Application>Microsoft Office PowerPoint</Application>
  <PresentationFormat>On-screen Show (4:3)</PresentationFormat>
  <Paragraphs>79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Investigating Semantic Primitives  Using an OWL-based Ontology</vt:lpstr>
      <vt:lpstr>Goals Of This Investigation</vt:lpstr>
      <vt:lpstr>Why Minimize the Number of relations Used?</vt:lpstr>
      <vt:lpstr>What Are Semantic Primitives?</vt:lpstr>
      <vt:lpstr>Of What Use Are Semantic Primitives?</vt:lpstr>
      <vt:lpstr>WhichElements are the Primitives?</vt:lpstr>
      <vt:lpstr>COSMO ontology Status November 2020(1) Revision 1739  Element Statistics</vt:lpstr>
      <vt:lpstr>COSMO ontology Status   November 2020 (2) Labels (for 23,446 owl:Classes)</vt:lpstr>
      <vt:lpstr>Adding ObjectProperties</vt:lpstr>
      <vt:lpstr> Added Properties per 200 Added Classes</vt:lpstr>
      <vt:lpstr> Added Properties per 200 Added  Classes</vt:lpstr>
      <vt:lpstr> Added Properties per 200 Added  Classes</vt:lpstr>
      <vt:lpstr> Added Properties per 200 Added  Classes</vt:lpstr>
      <vt:lpstr> Added Properties per 200 Added  Classes</vt:lpstr>
      <vt:lpstr>Further Work and Applications</vt:lpstr>
      <vt:lpstr>COSMO Ontology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Investigating Semantic Primitives  Using an OWL-based Ontology</dc:title>
  <dc:creator>Owner</dc:creator>
  <cp:lastModifiedBy>Owner</cp:lastModifiedBy>
  <cp:revision>4506</cp:revision>
  <dcterms:created xsi:type="dcterms:W3CDTF">2019-08-03T21:36:22Z</dcterms:created>
  <dcterms:modified xsi:type="dcterms:W3CDTF">2021-01-08T13:37:42Z</dcterms:modified>
</cp:coreProperties>
</file>