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5" r:id="rId3"/>
    <p:sldId id="276" r:id="rId4"/>
    <p:sldId id="258" r:id="rId5"/>
    <p:sldId id="259" r:id="rId6"/>
    <p:sldId id="262" r:id="rId7"/>
    <p:sldId id="308" r:id="rId8"/>
    <p:sldId id="257" r:id="rId9"/>
    <p:sldId id="260" r:id="rId10"/>
    <p:sldId id="329" r:id="rId11"/>
    <p:sldId id="320" r:id="rId12"/>
    <p:sldId id="321" r:id="rId13"/>
    <p:sldId id="267" r:id="rId14"/>
    <p:sldId id="293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6" autoAdjust="0"/>
    <p:restoredTop sz="94611" autoAdjust="0"/>
  </p:normalViewPr>
  <p:slideViewPr>
    <p:cSldViewPr>
      <p:cViewPr varScale="1">
        <p:scale>
          <a:sx n="61" d="100"/>
          <a:sy n="61" d="100"/>
        </p:scale>
        <p:origin x="-2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960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667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Sheet1!$A$2:$A$86</c:f>
              <c:numCache>
                <c:formatCode>General</c:formatCode>
                <c:ptCount val="85"/>
                <c:pt idx="0">
                  <c:v>8000</c:v>
                </c:pt>
                <c:pt idx="1">
                  <c:v>9122</c:v>
                </c:pt>
                <c:pt idx="2">
                  <c:v>9383</c:v>
                </c:pt>
                <c:pt idx="3">
                  <c:v>9604</c:v>
                </c:pt>
                <c:pt idx="4">
                  <c:v>9813</c:v>
                </c:pt>
                <c:pt idx="5">
                  <c:v>10015</c:v>
                </c:pt>
                <c:pt idx="6">
                  <c:v>10243</c:v>
                </c:pt>
                <c:pt idx="7">
                  <c:v>10444</c:v>
                </c:pt>
                <c:pt idx="8">
                  <c:v>10649</c:v>
                </c:pt>
                <c:pt idx="9">
                  <c:v>10854</c:v>
                </c:pt>
                <c:pt idx="10">
                  <c:v>11063</c:v>
                </c:pt>
                <c:pt idx="11">
                  <c:v>11278</c:v>
                </c:pt>
                <c:pt idx="12">
                  <c:v>11481</c:v>
                </c:pt>
                <c:pt idx="13">
                  <c:v>11648</c:v>
                </c:pt>
                <c:pt idx="14">
                  <c:v>11889</c:v>
                </c:pt>
                <c:pt idx="15">
                  <c:v>12088</c:v>
                </c:pt>
                <c:pt idx="16">
                  <c:v>12359</c:v>
                </c:pt>
                <c:pt idx="17">
                  <c:v>12511</c:v>
                </c:pt>
                <c:pt idx="18">
                  <c:v>12879</c:v>
                </c:pt>
                <c:pt idx="19">
                  <c:v>13185</c:v>
                </c:pt>
                <c:pt idx="20">
                  <c:v>13541</c:v>
                </c:pt>
                <c:pt idx="21">
                  <c:v>13747</c:v>
                </c:pt>
                <c:pt idx="22">
                  <c:v>13948</c:v>
                </c:pt>
                <c:pt idx="23">
                  <c:v>14152</c:v>
                </c:pt>
                <c:pt idx="24">
                  <c:v>14366</c:v>
                </c:pt>
                <c:pt idx="25">
                  <c:v>14568</c:v>
                </c:pt>
                <c:pt idx="26">
                  <c:v>14784</c:v>
                </c:pt>
                <c:pt idx="27">
                  <c:v>14988</c:v>
                </c:pt>
                <c:pt idx="28">
                  <c:v>15193</c:v>
                </c:pt>
                <c:pt idx="29">
                  <c:v>15400</c:v>
                </c:pt>
                <c:pt idx="30">
                  <c:v>15716</c:v>
                </c:pt>
                <c:pt idx="31">
                  <c:v>15925</c:v>
                </c:pt>
                <c:pt idx="32">
                  <c:v>16133</c:v>
                </c:pt>
                <c:pt idx="33">
                  <c:v>16346</c:v>
                </c:pt>
                <c:pt idx="34">
                  <c:v>16550</c:v>
                </c:pt>
                <c:pt idx="35">
                  <c:v>16754</c:v>
                </c:pt>
                <c:pt idx="36">
                  <c:v>16960</c:v>
                </c:pt>
                <c:pt idx="37">
                  <c:v>17165</c:v>
                </c:pt>
                <c:pt idx="38">
                  <c:v>17366</c:v>
                </c:pt>
                <c:pt idx="39">
                  <c:v>17575</c:v>
                </c:pt>
                <c:pt idx="40">
                  <c:v>17776</c:v>
                </c:pt>
                <c:pt idx="41">
                  <c:v>18077</c:v>
                </c:pt>
                <c:pt idx="42">
                  <c:v>18279</c:v>
                </c:pt>
                <c:pt idx="43">
                  <c:v>18481</c:v>
                </c:pt>
                <c:pt idx="44">
                  <c:v>18584</c:v>
                </c:pt>
                <c:pt idx="45">
                  <c:v>18683</c:v>
                </c:pt>
                <c:pt idx="46">
                  <c:v>18883</c:v>
                </c:pt>
                <c:pt idx="47">
                  <c:v>19091</c:v>
                </c:pt>
                <c:pt idx="48">
                  <c:v>19291</c:v>
                </c:pt>
                <c:pt idx="49">
                  <c:v>19495</c:v>
                </c:pt>
                <c:pt idx="50">
                  <c:v>19722</c:v>
                </c:pt>
                <c:pt idx="51">
                  <c:v>19924</c:v>
                </c:pt>
                <c:pt idx="52">
                  <c:v>20124</c:v>
                </c:pt>
                <c:pt idx="53">
                  <c:v>20236</c:v>
                </c:pt>
                <c:pt idx="54">
                  <c:v>20325</c:v>
                </c:pt>
                <c:pt idx="55">
                  <c:v>20427</c:v>
                </c:pt>
                <c:pt idx="56">
                  <c:v>20525</c:v>
                </c:pt>
                <c:pt idx="57">
                  <c:v>20726</c:v>
                </c:pt>
                <c:pt idx="58">
                  <c:v>20930</c:v>
                </c:pt>
                <c:pt idx="59">
                  <c:v>21134</c:v>
                </c:pt>
                <c:pt idx="60">
                  <c:v>21335</c:v>
                </c:pt>
                <c:pt idx="61">
                  <c:v>21565</c:v>
                </c:pt>
                <c:pt idx="62">
                  <c:v>21737</c:v>
                </c:pt>
                <c:pt idx="63">
                  <c:v>21938</c:v>
                </c:pt>
                <c:pt idx="64">
                  <c:v>22138</c:v>
                </c:pt>
                <c:pt idx="65">
                  <c:v>22349</c:v>
                </c:pt>
                <c:pt idx="66">
                  <c:v>22538</c:v>
                </c:pt>
                <c:pt idx="67">
                  <c:v>22607</c:v>
                </c:pt>
                <c:pt idx="68">
                  <c:v>22837</c:v>
                </c:pt>
                <c:pt idx="69">
                  <c:v>23039</c:v>
                </c:pt>
                <c:pt idx="70">
                  <c:v>23242</c:v>
                </c:pt>
                <c:pt idx="71">
                  <c:v>23446</c:v>
                </c:pt>
                <c:pt idx="72">
                  <c:v>23647</c:v>
                </c:pt>
                <c:pt idx="73">
                  <c:v>23846</c:v>
                </c:pt>
                <c:pt idx="74">
                  <c:v>24059</c:v>
                </c:pt>
                <c:pt idx="75">
                  <c:v>24258</c:v>
                </c:pt>
                <c:pt idx="76">
                  <c:v>24467</c:v>
                </c:pt>
                <c:pt idx="77">
                  <c:v>24669</c:v>
                </c:pt>
                <c:pt idx="78">
                  <c:v>24875</c:v>
                </c:pt>
                <c:pt idx="79">
                  <c:v>25077</c:v>
                </c:pt>
                <c:pt idx="80">
                  <c:v>25280</c:v>
                </c:pt>
                <c:pt idx="81">
                  <c:v>25483</c:v>
                </c:pt>
                <c:pt idx="82">
                  <c:v>25686</c:v>
                </c:pt>
                <c:pt idx="83">
                  <c:v>25890</c:v>
                </c:pt>
                <c:pt idx="84">
                  <c:v>26091</c:v>
                </c:pt>
              </c:numCache>
            </c:numRef>
          </c:cat>
          <c:val>
            <c:numRef>
              <c:f>Sheet1!$B$2:$B$86</c:f>
              <c:numCache>
                <c:formatCode>General</c:formatCode>
                <c:ptCount val="85"/>
                <c:pt idx="0">
                  <c:v>24.9</c:v>
                </c:pt>
                <c:pt idx="1">
                  <c:v>22.9</c:v>
                </c:pt>
                <c:pt idx="2">
                  <c:v>16</c:v>
                </c:pt>
                <c:pt idx="3">
                  <c:v>6.3</c:v>
                </c:pt>
                <c:pt idx="4">
                  <c:v>21</c:v>
                </c:pt>
                <c:pt idx="5">
                  <c:v>11.9</c:v>
                </c:pt>
                <c:pt idx="6">
                  <c:v>14</c:v>
                </c:pt>
                <c:pt idx="7">
                  <c:v>14</c:v>
                </c:pt>
                <c:pt idx="8">
                  <c:v>7.8</c:v>
                </c:pt>
                <c:pt idx="9">
                  <c:v>16</c:v>
                </c:pt>
                <c:pt idx="10">
                  <c:v>5.7</c:v>
                </c:pt>
                <c:pt idx="11">
                  <c:v>9.3000000000000007</c:v>
                </c:pt>
                <c:pt idx="12">
                  <c:v>3.9</c:v>
                </c:pt>
                <c:pt idx="13">
                  <c:v>9.8000000000000007</c:v>
                </c:pt>
                <c:pt idx="14">
                  <c:v>9.1</c:v>
                </c:pt>
                <c:pt idx="15">
                  <c:v>26</c:v>
                </c:pt>
                <c:pt idx="16">
                  <c:v>6.6</c:v>
                </c:pt>
                <c:pt idx="17">
                  <c:v>3.9</c:v>
                </c:pt>
                <c:pt idx="18">
                  <c:v>5.7</c:v>
                </c:pt>
                <c:pt idx="19">
                  <c:v>9.1</c:v>
                </c:pt>
                <c:pt idx="20">
                  <c:v>5.6</c:v>
                </c:pt>
                <c:pt idx="21">
                  <c:v>3.9</c:v>
                </c:pt>
                <c:pt idx="22">
                  <c:v>0</c:v>
                </c:pt>
                <c:pt idx="23">
                  <c:v>1</c:v>
                </c:pt>
                <c:pt idx="24">
                  <c:v>2.8</c:v>
                </c:pt>
                <c:pt idx="25">
                  <c:v>0</c:v>
                </c:pt>
                <c:pt idx="26">
                  <c:v>3.7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0.6</c:v>
                </c:pt>
                <c:pt idx="31">
                  <c:v>3.8</c:v>
                </c:pt>
                <c:pt idx="32">
                  <c:v>1.9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5</c:v>
                </c:pt>
                <c:pt idx="46">
                  <c:v>0</c:v>
                </c:pt>
                <c:pt idx="47">
                  <c:v>0</c:v>
                </c:pt>
                <c:pt idx="48">
                  <c:v>2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2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2</c:v>
                </c:pt>
                <c:pt idx="74">
                  <c:v>1</c:v>
                </c:pt>
                <c:pt idx="75">
                  <c:v>2</c:v>
                </c:pt>
                <c:pt idx="76">
                  <c:v>1</c:v>
                </c:pt>
                <c:pt idx="77">
                  <c:v>0</c:v>
                </c:pt>
                <c:pt idx="78">
                  <c:v>1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</c:ser>
        <c:marker val="1"/>
        <c:axId val="95648000"/>
        <c:axId val="103690624"/>
      </c:lineChart>
      <c:catAx>
        <c:axId val="95648000"/>
        <c:scaling>
          <c:orientation val="minMax"/>
        </c:scaling>
        <c:axPos val="b"/>
        <c:numFmt formatCode="General" sourceLinked="1"/>
        <c:tickLblPos val="nextTo"/>
        <c:crossAx val="103690624"/>
        <c:crosses val="autoZero"/>
        <c:auto val="1"/>
        <c:lblAlgn val="ctr"/>
        <c:lblOffset val="100"/>
      </c:catAx>
      <c:valAx>
        <c:axId val="103690624"/>
        <c:scaling>
          <c:orientation val="minMax"/>
        </c:scaling>
        <c:axPos val="l"/>
        <c:majorGridlines/>
        <c:numFmt formatCode="General" sourceLinked="1"/>
        <c:tickLblPos val="nextTo"/>
        <c:crossAx val="9564800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0910615339749202"/>
          <c:y val="5.8891555233659666E-2"/>
          <c:w val="0.89089384660250859"/>
          <c:h val="0.9102772161416256"/>
        </c:manualLayout>
      </c:layout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Sheet1!$A$2:$A$362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Sheet1!$B$2:$B$362</c:f>
              <c:numCache>
                <c:formatCode>General</c:formatCode>
                <c:ptCount val="361"/>
                <c:pt idx="0">
                  <c:v>2442</c:v>
                </c:pt>
                <c:pt idx="1">
                  <c:v>749</c:v>
                </c:pt>
                <c:pt idx="2">
                  <c:v>713</c:v>
                </c:pt>
                <c:pt idx="3">
                  <c:v>442</c:v>
                </c:pt>
                <c:pt idx="4">
                  <c:v>404</c:v>
                </c:pt>
                <c:pt idx="5">
                  <c:v>391</c:v>
                </c:pt>
                <c:pt idx="6">
                  <c:v>318</c:v>
                </c:pt>
                <c:pt idx="7">
                  <c:v>291</c:v>
                </c:pt>
                <c:pt idx="8">
                  <c:v>285</c:v>
                </c:pt>
                <c:pt idx="9">
                  <c:v>279</c:v>
                </c:pt>
                <c:pt idx="10">
                  <c:v>268</c:v>
                </c:pt>
                <c:pt idx="11">
                  <c:v>262</c:v>
                </c:pt>
                <c:pt idx="12">
                  <c:v>246</c:v>
                </c:pt>
                <c:pt idx="13">
                  <c:v>228</c:v>
                </c:pt>
                <c:pt idx="14">
                  <c:v>208</c:v>
                </c:pt>
                <c:pt idx="15">
                  <c:v>203</c:v>
                </c:pt>
                <c:pt idx="16">
                  <c:v>200</c:v>
                </c:pt>
                <c:pt idx="17">
                  <c:v>191</c:v>
                </c:pt>
                <c:pt idx="18">
                  <c:v>191</c:v>
                </c:pt>
                <c:pt idx="19">
                  <c:v>181</c:v>
                </c:pt>
                <c:pt idx="20">
                  <c:v>180</c:v>
                </c:pt>
                <c:pt idx="21">
                  <c:v>177</c:v>
                </c:pt>
                <c:pt idx="22">
                  <c:v>172</c:v>
                </c:pt>
                <c:pt idx="23">
                  <c:v>157</c:v>
                </c:pt>
                <c:pt idx="24">
                  <c:v>156</c:v>
                </c:pt>
                <c:pt idx="25">
                  <c:v>155</c:v>
                </c:pt>
                <c:pt idx="26">
                  <c:v>151</c:v>
                </c:pt>
                <c:pt idx="27">
                  <c:v>151</c:v>
                </c:pt>
                <c:pt idx="28">
                  <c:v>151</c:v>
                </c:pt>
                <c:pt idx="29">
                  <c:v>142</c:v>
                </c:pt>
                <c:pt idx="30">
                  <c:v>139</c:v>
                </c:pt>
                <c:pt idx="31">
                  <c:v>138</c:v>
                </c:pt>
                <c:pt idx="32">
                  <c:v>122</c:v>
                </c:pt>
                <c:pt idx="33">
                  <c:v>116</c:v>
                </c:pt>
                <c:pt idx="34">
                  <c:v>109</c:v>
                </c:pt>
                <c:pt idx="35">
                  <c:v>107</c:v>
                </c:pt>
                <c:pt idx="36">
                  <c:v>106</c:v>
                </c:pt>
                <c:pt idx="37">
                  <c:v>97</c:v>
                </c:pt>
                <c:pt idx="38">
                  <c:v>94</c:v>
                </c:pt>
                <c:pt idx="39">
                  <c:v>92</c:v>
                </c:pt>
                <c:pt idx="40">
                  <c:v>91</c:v>
                </c:pt>
                <c:pt idx="41">
                  <c:v>89</c:v>
                </c:pt>
                <c:pt idx="42">
                  <c:v>87</c:v>
                </c:pt>
                <c:pt idx="43">
                  <c:v>82</c:v>
                </c:pt>
                <c:pt idx="44">
                  <c:v>82</c:v>
                </c:pt>
                <c:pt idx="45">
                  <c:v>79</c:v>
                </c:pt>
                <c:pt idx="46">
                  <c:v>77</c:v>
                </c:pt>
                <c:pt idx="47">
                  <c:v>76</c:v>
                </c:pt>
                <c:pt idx="48">
                  <c:v>74</c:v>
                </c:pt>
                <c:pt idx="49">
                  <c:v>72</c:v>
                </c:pt>
                <c:pt idx="50">
                  <c:v>71</c:v>
                </c:pt>
                <c:pt idx="51">
                  <c:v>70</c:v>
                </c:pt>
                <c:pt idx="52">
                  <c:v>70</c:v>
                </c:pt>
                <c:pt idx="53">
                  <c:v>70</c:v>
                </c:pt>
                <c:pt idx="54">
                  <c:v>68</c:v>
                </c:pt>
                <c:pt idx="55">
                  <c:v>67</c:v>
                </c:pt>
                <c:pt idx="56">
                  <c:v>66</c:v>
                </c:pt>
                <c:pt idx="57">
                  <c:v>64</c:v>
                </c:pt>
                <c:pt idx="58">
                  <c:v>63</c:v>
                </c:pt>
                <c:pt idx="59">
                  <c:v>62</c:v>
                </c:pt>
                <c:pt idx="60">
                  <c:v>60</c:v>
                </c:pt>
                <c:pt idx="61">
                  <c:v>60</c:v>
                </c:pt>
                <c:pt idx="62">
                  <c:v>59</c:v>
                </c:pt>
                <c:pt idx="63">
                  <c:v>59</c:v>
                </c:pt>
                <c:pt idx="64">
                  <c:v>58</c:v>
                </c:pt>
                <c:pt idx="65">
                  <c:v>57</c:v>
                </c:pt>
                <c:pt idx="66">
                  <c:v>56</c:v>
                </c:pt>
                <c:pt idx="67">
                  <c:v>56</c:v>
                </c:pt>
                <c:pt idx="68">
                  <c:v>56</c:v>
                </c:pt>
                <c:pt idx="69">
                  <c:v>55</c:v>
                </c:pt>
                <c:pt idx="70">
                  <c:v>55</c:v>
                </c:pt>
                <c:pt idx="71">
                  <c:v>54</c:v>
                </c:pt>
                <c:pt idx="72">
                  <c:v>52</c:v>
                </c:pt>
                <c:pt idx="73">
                  <c:v>52</c:v>
                </c:pt>
                <c:pt idx="74">
                  <c:v>52</c:v>
                </c:pt>
                <c:pt idx="75">
                  <c:v>52</c:v>
                </c:pt>
                <c:pt idx="76">
                  <c:v>51</c:v>
                </c:pt>
                <c:pt idx="77">
                  <c:v>50</c:v>
                </c:pt>
                <c:pt idx="78">
                  <c:v>50</c:v>
                </c:pt>
                <c:pt idx="79">
                  <c:v>49</c:v>
                </c:pt>
                <c:pt idx="80">
                  <c:v>49</c:v>
                </c:pt>
                <c:pt idx="81">
                  <c:v>49</c:v>
                </c:pt>
                <c:pt idx="82">
                  <c:v>47</c:v>
                </c:pt>
                <c:pt idx="83">
                  <c:v>47</c:v>
                </c:pt>
                <c:pt idx="84">
                  <c:v>46</c:v>
                </c:pt>
                <c:pt idx="85">
                  <c:v>46</c:v>
                </c:pt>
                <c:pt idx="86">
                  <c:v>45</c:v>
                </c:pt>
                <c:pt idx="87">
                  <c:v>44</c:v>
                </c:pt>
                <c:pt idx="88">
                  <c:v>44</c:v>
                </c:pt>
                <c:pt idx="89">
                  <c:v>43</c:v>
                </c:pt>
                <c:pt idx="90">
                  <c:v>43</c:v>
                </c:pt>
                <c:pt idx="91">
                  <c:v>43</c:v>
                </c:pt>
                <c:pt idx="92">
                  <c:v>43</c:v>
                </c:pt>
                <c:pt idx="93">
                  <c:v>43</c:v>
                </c:pt>
                <c:pt idx="94">
                  <c:v>43</c:v>
                </c:pt>
                <c:pt idx="95">
                  <c:v>43</c:v>
                </c:pt>
                <c:pt idx="96">
                  <c:v>42</c:v>
                </c:pt>
                <c:pt idx="97">
                  <c:v>41</c:v>
                </c:pt>
                <c:pt idx="98">
                  <c:v>40</c:v>
                </c:pt>
                <c:pt idx="99">
                  <c:v>40</c:v>
                </c:pt>
                <c:pt idx="100">
                  <c:v>40</c:v>
                </c:pt>
                <c:pt idx="101">
                  <c:v>40</c:v>
                </c:pt>
                <c:pt idx="102">
                  <c:v>40</c:v>
                </c:pt>
                <c:pt idx="103">
                  <c:v>39</c:v>
                </c:pt>
                <c:pt idx="104">
                  <c:v>39</c:v>
                </c:pt>
                <c:pt idx="105">
                  <c:v>38</c:v>
                </c:pt>
                <c:pt idx="106">
                  <c:v>38</c:v>
                </c:pt>
                <c:pt idx="107">
                  <c:v>38</c:v>
                </c:pt>
                <c:pt idx="108">
                  <c:v>38</c:v>
                </c:pt>
                <c:pt idx="109">
                  <c:v>38</c:v>
                </c:pt>
                <c:pt idx="110">
                  <c:v>37</c:v>
                </c:pt>
                <c:pt idx="111">
                  <c:v>37</c:v>
                </c:pt>
                <c:pt idx="112">
                  <c:v>37</c:v>
                </c:pt>
                <c:pt idx="113">
                  <c:v>37</c:v>
                </c:pt>
                <c:pt idx="114">
                  <c:v>36</c:v>
                </c:pt>
                <c:pt idx="115">
                  <c:v>36</c:v>
                </c:pt>
                <c:pt idx="116">
                  <c:v>35</c:v>
                </c:pt>
                <c:pt idx="117">
                  <c:v>35</c:v>
                </c:pt>
                <c:pt idx="118">
                  <c:v>35</c:v>
                </c:pt>
                <c:pt idx="119">
                  <c:v>35</c:v>
                </c:pt>
                <c:pt idx="120">
                  <c:v>35</c:v>
                </c:pt>
                <c:pt idx="121">
                  <c:v>35</c:v>
                </c:pt>
                <c:pt idx="122">
                  <c:v>34</c:v>
                </c:pt>
                <c:pt idx="123">
                  <c:v>34</c:v>
                </c:pt>
                <c:pt idx="124">
                  <c:v>34</c:v>
                </c:pt>
                <c:pt idx="125">
                  <c:v>33</c:v>
                </c:pt>
                <c:pt idx="126">
                  <c:v>33</c:v>
                </c:pt>
                <c:pt idx="127">
                  <c:v>33</c:v>
                </c:pt>
                <c:pt idx="128">
                  <c:v>33</c:v>
                </c:pt>
                <c:pt idx="129">
                  <c:v>33</c:v>
                </c:pt>
                <c:pt idx="130">
                  <c:v>32</c:v>
                </c:pt>
                <c:pt idx="131">
                  <c:v>32</c:v>
                </c:pt>
                <c:pt idx="132">
                  <c:v>32</c:v>
                </c:pt>
                <c:pt idx="133">
                  <c:v>31</c:v>
                </c:pt>
                <c:pt idx="134">
                  <c:v>31</c:v>
                </c:pt>
                <c:pt idx="135">
                  <c:v>31</c:v>
                </c:pt>
                <c:pt idx="136">
                  <c:v>31</c:v>
                </c:pt>
                <c:pt idx="137">
                  <c:v>31</c:v>
                </c:pt>
                <c:pt idx="138">
                  <c:v>31</c:v>
                </c:pt>
                <c:pt idx="139">
                  <c:v>31</c:v>
                </c:pt>
                <c:pt idx="140">
                  <c:v>30</c:v>
                </c:pt>
                <c:pt idx="141">
                  <c:v>30</c:v>
                </c:pt>
                <c:pt idx="142">
                  <c:v>30</c:v>
                </c:pt>
                <c:pt idx="143">
                  <c:v>30</c:v>
                </c:pt>
                <c:pt idx="144">
                  <c:v>30</c:v>
                </c:pt>
                <c:pt idx="145">
                  <c:v>29</c:v>
                </c:pt>
                <c:pt idx="146">
                  <c:v>29</c:v>
                </c:pt>
                <c:pt idx="147">
                  <c:v>29</c:v>
                </c:pt>
                <c:pt idx="148">
                  <c:v>29</c:v>
                </c:pt>
                <c:pt idx="149">
                  <c:v>28</c:v>
                </c:pt>
                <c:pt idx="150">
                  <c:v>28</c:v>
                </c:pt>
                <c:pt idx="151">
                  <c:v>27</c:v>
                </c:pt>
                <c:pt idx="152">
                  <c:v>27</c:v>
                </c:pt>
                <c:pt idx="153">
                  <c:v>27</c:v>
                </c:pt>
                <c:pt idx="154">
                  <c:v>27</c:v>
                </c:pt>
                <c:pt idx="155">
                  <c:v>27</c:v>
                </c:pt>
                <c:pt idx="156">
                  <c:v>26</c:v>
                </c:pt>
                <c:pt idx="157">
                  <c:v>26</c:v>
                </c:pt>
                <c:pt idx="158">
                  <c:v>26</c:v>
                </c:pt>
                <c:pt idx="159">
                  <c:v>26</c:v>
                </c:pt>
                <c:pt idx="160">
                  <c:v>26</c:v>
                </c:pt>
                <c:pt idx="161">
                  <c:v>26</c:v>
                </c:pt>
                <c:pt idx="162">
                  <c:v>26</c:v>
                </c:pt>
                <c:pt idx="163">
                  <c:v>26</c:v>
                </c:pt>
                <c:pt idx="164">
                  <c:v>26</c:v>
                </c:pt>
                <c:pt idx="165">
                  <c:v>26</c:v>
                </c:pt>
                <c:pt idx="166">
                  <c:v>25</c:v>
                </c:pt>
                <c:pt idx="167">
                  <c:v>25</c:v>
                </c:pt>
                <c:pt idx="168">
                  <c:v>25</c:v>
                </c:pt>
                <c:pt idx="169">
                  <c:v>25</c:v>
                </c:pt>
                <c:pt idx="170">
                  <c:v>25</c:v>
                </c:pt>
                <c:pt idx="171">
                  <c:v>24</c:v>
                </c:pt>
                <c:pt idx="172">
                  <c:v>24</c:v>
                </c:pt>
                <c:pt idx="173">
                  <c:v>24</c:v>
                </c:pt>
                <c:pt idx="174">
                  <c:v>24</c:v>
                </c:pt>
                <c:pt idx="175">
                  <c:v>24</c:v>
                </c:pt>
                <c:pt idx="176">
                  <c:v>24</c:v>
                </c:pt>
                <c:pt idx="177">
                  <c:v>24</c:v>
                </c:pt>
                <c:pt idx="178">
                  <c:v>23</c:v>
                </c:pt>
                <c:pt idx="179">
                  <c:v>23</c:v>
                </c:pt>
                <c:pt idx="180">
                  <c:v>23</c:v>
                </c:pt>
                <c:pt idx="181">
                  <c:v>23</c:v>
                </c:pt>
                <c:pt idx="182">
                  <c:v>22</c:v>
                </c:pt>
                <c:pt idx="183">
                  <c:v>22</c:v>
                </c:pt>
                <c:pt idx="184">
                  <c:v>22</c:v>
                </c:pt>
                <c:pt idx="185">
                  <c:v>22</c:v>
                </c:pt>
                <c:pt idx="186">
                  <c:v>22</c:v>
                </c:pt>
                <c:pt idx="187">
                  <c:v>22</c:v>
                </c:pt>
                <c:pt idx="188">
                  <c:v>21</c:v>
                </c:pt>
                <c:pt idx="189">
                  <c:v>21</c:v>
                </c:pt>
                <c:pt idx="190">
                  <c:v>21</c:v>
                </c:pt>
                <c:pt idx="191">
                  <c:v>21</c:v>
                </c:pt>
                <c:pt idx="192">
                  <c:v>21</c:v>
                </c:pt>
                <c:pt idx="193">
                  <c:v>21</c:v>
                </c:pt>
                <c:pt idx="194">
                  <c:v>21</c:v>
                </c:pt>
                <c:pt idx="195">
                  <c:v>21</c:v>
                </c:pt>
                <c:pt idx="196">
                  <c:v>21</c:v>
                </c:pt>
                <c:pt idx="197">
                  <c:v>21</c:v>
                </c:pt>
                <c:pt idx="198">
                  <c:v>21</c:v>
                </c:pt>
                <c:pt idx="199">
                  <c:v>21</c:v>
                </c:pt>
                <c:pt idx="200">
                  <c:v>20</c:v>
                </c:pt>
                <c:pt idx="201">
                  <c:v>20</c:v>
                </c:pt>
                <c:pt idx="202">
                  <c:v>20</c:v>
                </c:pt>
                <c:pt idx="203">
                  <c:v>20</c:v>
                </c:pt>
                <c:pt idx="204">
                  <c:v>20</c:v>
                </c:pt>
                <c:pt idx="205">
                  <c:v>20</c:v>
                </c:pt>
                <c:pt idx="206">
                  <c:v>20</c:v>
                </c:pt>
                <c:pt idx="207">
                  <c:v>20</c:v>
                </c:pt>
                <c:pt idx="208">
                  <c:v>20</c:v>
                </c:pt>
                <c:pt idx="209">
                  <c:v>20</c:v>
                </c:pt>
                <c:pt idx="210">
                  <c:v>19</c:v>
                </c:pt>
                <c:pt idx="211">
                  <c:v>19</c:v>
                </c:pt>
                <c:pt idx="212">
                  <c:v>19</c:v>
                </c:pt>
                <c:pt idx="213">
                  <c:v>19</c:v>
                </c:pt>
                <c:pt idx="214">
                  <c:v>19</c:v>
                </c:pt>
                <c:pt idx="215">
                  <c:v>19</c:v>
                </c:pt>
                <c:pt idx="216">
                  <c:v>19</c:v>
                </c:pt>
                <c:pt idx="217">
                  <c:v>19</c:v>
                </c:pt>
                <c:pt idx="218">
                  <c:v>19</c:v>
                </c:pt>
                <c:pt idx="219">
                  <c:v>19</c:v>
                </c:pt>
                <c:pt idx="220">
                  <c:v>19</c:v>
                </c:pt>
                <c:pt idx="221">
                  <c:v>19</c:v>
                </c:pt>
                <c:pt idx="222">
                  <c:v>19</c:v>
                </c:pt>
                <c:pt idx="223">
                  <c:v>19</c:v>
                </c:pt>
                <c:pt idx="224">
                  <c:v>19</c:v>
                </c:pt>
                <c:pt idx="225">
                  <c:v>19</c:v>
                </c:pt>
                <c:pt idx="226">
                  <c:v>19</c:v>
                </c:pt>
                <c:pt idx="227">
                  <c:v>19</c:v>
                </c:pt>
                <c:pt idx="228">
                  <c:v>18</c:v>
                </c:pt>
                <c:pt idx="229">
                  <c:v>18</c:v>
                </c:pt>
                <c:pt idx="230">
                  <c:v>18</c:v>
                </c:pt>
                <c:pt idx="231">
                  <c:v>18</c:v>
                </c:pt>
                <c:pt idx="232">
                  <c:v>18</c:v>
                </c:pt>
                <c:pt idx="233">
                  <c:v>18</c:v>
                </c:pt>
                <c:pt idx="234">
                  <c:v>18</c:v>
                </c:pt>
                <c:pt idx="235">
                  <c:v>18</c:v>
                </c:pt>
                <c:pt idx="236">
                  <c:v>18</c:v>
                </c:pt>
                <c:pt idx="237">
                  <c:v>18</c:v>
                </c:pt>
                <c:pt idx="238">
                  <c:v>18</c:v>
                </c:pt>
                <c:pt idx="239">
                  <c:v>18</c:v>
                </c:pt>
                <c:pt idx="240">
                  <c:v>18</c:v>
                </c:pt>
                <c:pt idx="241">
                  <c:v>17</c:v>
                </c:pt>
                <c:pt idx="242">
                  <c:v>17</c:v>
                </c:pt>
                <c:pt idx="243">
                  <c:v>17</c:v>
                </c:pt>
                <c:pt idx="244">
                  <c:v>17</c:v>
                </c:pt>
                <c:pt idx="245">
                  <c:v>17</c:v>
                </c:pt>
                <c:pt idx="246">
                  <c:v>17</c:v>
                </c:pt>
                <c:pt idx="247">
                  <c:v>17</c:v>
                </c:pt>
                <c:pt idx="248">
                  <c:v>17</c:v>
                </c:pt>
                <c:pt idx="249">
                  <c:v>17</c:v>
                </c:pt>
                <c:pt idx="250">
                  <c:v>16</c:v>
                </c:pt>
                <c:pt idx="251">
                  <c:v>16</c:v>
                </c:pt>
                <c:pt idx="252">
                  <c:v>16</c:v>
                </c:pt>
                <c:pt idx="253">
                  <c:v>16</c:v>
                </c:pt>
                <c:pt idx="254">
                  <c:v>16</c:v>
                </c:pt>
                <c:pt idx="255">
                  <c:v>16</c:v>
                </c:pt>
                <c:pt idx="256">
                  <c:v>16</c:v>
                </c:pt>
                <c:pt idx="257">
                  <c:v>16</c:v>
                </c:pt>
                <c:pt idx="258">
                  <c:v>16</c:v>
                </c:pt>
                <c:pt idx="259">
                  <c:v>16</c:v>
                </c:pt>
                <c:pt idx="260">
                  <c:v>16</c:v>
                </c:pt>
                <c:pt idx="261">
                  <c:v>16</c:v>
                </c:pt>
                <c:pt idx="262">
                  <c:v>15</c:v>
                </c:pt>
                <c:pt idx="263">
                  <c:v>15</c:v>
                </c:pt>
                <c:pt idx="264">
                  <c:v>15</c:v>
                </c:pt>
                <c:pt idx="265">
                  <c:v>15</c:v>
                </c:pt>
                <c:pt idx="266">
                  <c:v>15</c:v>
                </c:pt>
                <c:pt idx="267">
                  <c:v>15</c:v>
                </c:pt>
                <c:pt idx="268">
                  <c:v>15</c:v>
                </c:pt>
                <c:pt idx="269">
                  <c:v>15</c:v>
                </c:pt>
                <c:pt idx="270">
                  <c:v>15</c:v>
                </c:pt>
                <c:pt idx="271">
                  <c:v>15</c:v>
                </c:pt>
                <c:pt idx="272">
                  <c:v>15</c:v>
                </c:pt>
                <c:pt idx="273">
                  <c:v>15</c:v>
                </c:pt>
                <c:pt idx="274">
                  <c:v>15</c:v>
                </c:pt>
                <c:pt idx="275">
                  <c:v>14</c:v>
                </c:pt>
                <c:pt idx="276">
                  <c:v>14</c:v>
                </c:pt>
                <c:pt idx="277">
                  <c:v>14</c:v>
                </c:pt>
                <c:pt idx="278">
                  <c:v>14</c:v>
                </c:pt>
                <c:pt idx="279">
                  <c:v>14</c:v>
                </c:pt>
                <c:pt idx="280">
                  <c:v>14</c:v>
                </c:pt>
                <c:pt idx="281">
                  <c:v>14</c:v>
                </c:pt>
                <c:pt idx="282">
                  <c:v>14</c:v>
                </c:pt>
                <c:pt idx="283">
                  <c:v>14</c:v>
                </c:pt>
                <c:pt idx="284">
                  <c:v>14</c:v>
                </c:pt>
                <c:pt idx="285">
                  <c:v>14</c:v>
                </c:pt>
                <c:pt idx="286">
                  <c:v>14</c:v>
                </c:pt>
                <c:pt idx="287">
                  <c:v>14</c:v>
                </c:pt>
                <c:pt idx="288">
                  <c:v>14</c:v>
                </c:pt>
                <c:pt idx="289">
                  <c:v>14</c:v>
                </c:pt>
                <c:pt idx="290">
                  <c:v>14</c:v>
                </c:pt>
                <c:pt idx="291">
                  <c:v>14</c:v>
                </c:pt>
                <c:pt idx="292">
                  <c:v>14</c:v>
                </c:pt>
                <c:pt idx="293">
                  <c:v>13</c:v>
                </c:pt>
                <c:pt idx="294">
                  <c:v>13</c:v>
                </c:pt>
                <c:pt idx="295">
                  <c:v>13</c:v>
                </c:pt>
                <c:pt idx="296">
                  <c:v>13</c:v>
                </c:pt>
                <c:pt idx="297">
                  <c:v>13</c:v>
                </c:pt>
                <c:pt idx="298">
                  <c:v>13</c:v>
                </c:pt>
                <c:pt idx="299">
                  <c:v>13</c:v>
                </c:pt>
                <c:pt idx="300">
                  <c:v>13</c:v>
                </c:pt>
                <c:pt idx="301">
                  <c:v>13</c:v>
                </c:pt>
                <c:pt idx="302">
                  <c:v>13</c:v>
                </c:pt>
                <c:pt idx="303">
                  <c:v>13</c:v>
                </c:pt>
                <c:pt idx="304">
                  <c:v>13</c:v>
                </c:pt>
                <c:pt idx="305">
                  <c:v>13</c:v>
                </c:pt>
                <c:pt idx="306">
                  <c:v>13</c:v>
                </c:pt>
                <c:pt idx="307">
                  <c:v>13</c:v>
                </c:pt>
                <c:pt idx="308">
                  <c:v>13</c:v>
                </c:pt>
                <c:pt idx="309">
                  <c:v>12</c:v>
                </c:pt>
                <c:pt idx="310">
                  <c:v>12</c:v>
                </c:pt>
                <c:pt idx="311">
                  <c:v>12</c:v>
                </c:pt>
                <c:pt idx="312">
                  <c:v>12</c:v>
                </c:pt>
                <c:pt idx="313">
                  <c:v>12</c:v>
                </c:pt>
                <c:pt idx="314">
                  <c:v>12</c:v>
                </c:pt>
                <c:pt idx="315">
                  <c:v>12</c:v>
                </c:pt>
                <c:pt idx="316">
                  <c:v>12</c:v>
                </c:pt>
                <c:pt idx="317">
                  <c:v>12</c:v>
                </c:pt>
                <c:pt idx="318">
                  <c:v>12</c:v>
                </c:pt>
                <c:pt idx="319">
                  <c:v>12</c:v>
                </c:pt>
                <c:pt idx="320">
                  <c:v>12</c:v>
                </c:pt>
                <c:pt idx="321">
                  <c:v>12</c:v>
                </c:pt>
                <c:pt idx="322">
                  <c:v>11</c:v>
                </c:pt>
                <c:pt idx="323">
                  <c:v>11</c:v>
                </c:pt>
                <c:pt idx="324">
                  <c:v>11</c:v>
                </c:pt>
                <c:pt idx="325">
                  <c:v>11</c:v>
                </c:pt>
                <c:pt idx="326">
                  <c:v>11</c:v>
                </c:pt>
                <c:pt idx="327">
                  <c:v>11</c:v>
                </c:pt>
                <c:pt idx="328">
                  <c:v>11</c:v>
                </c:pt>
                <c:pt idx="329">
                  <c:v>11</c:v>
                </c:pt>
                <c:pt idx="330">
                  <c:v>11</c:v>
                </c:pt>
                <c:pt idx="331">
                  <c:v>11</c:v>
                </c:pt>
                <c:pt idx="332">
                  <c:v>11</c:v>
                </c:pt>
                <c:pt idx="333">
                  <c:v>11</c:v>
                </c:pt>
                <c:pt idx="334">
                  <c:v>11</c:v>
                </c:pt>
                <c:pt idx="335">
                  <c:v>11</c:v>
                </c:pt>
                <c:pt idx="336">
                  <c:v>11</c:v>
                </c:pt>
                <c:pt idx="337">
                  <c:v>11</c:v>
                </c:pt>
                <c:pt idx="338">
                  <c:v>11</c:v>
                </c:pt>
                <c:pt idx="339">
                  <c:v>11</c:v>
                </c:pt>
                <c:pt idx="340">
                  <c:v>11</c:v>
                </c:pt>
                <c:pt idx="341">
                  <c:v>11</c:v>
                </c:pt>
                <c:pt idx="342">
                  <c:v>10</c:v>
                </c:pt>
                <c:pt idx="343">
                  <c:v>10</c:v>
                </c:pt>
                <c:pt idx="344">
                  <c:v>10</c:v>
                </c:pt>
                <c:pt idx="345">
                  <c:v>10</c:v>
                </c:pt>
                <c:pt idx="346">
                  <c:v>10</c:v>
                </c:pt>
                <c:pt idx="347">
                  <c:v>10</c:v>
                </c:pt>
                <c:pt idx="348">
                  <c:v>10</c:v>
                </c:pt>
                <c:pt idx="349">
                  <c:v>10</c:v>
                </c:pt>
                <c:pt idx="350">
                  <c:v>10</c:v>
                </c:pt>
                <c:pt idx="351">
                  <c:v>10</c:v>
                </c:pt>
                <c:pt idx="352">
                  <c:v>10</c:v>
                </c:pt>
                <c:pt idx="353">
                  <c:v>10</c:v>
                </c:pt>
                <c:pt idx="354">
                  <c:v>10</c:v>
                </c:pt>
                <c:pt idx="355">
                  <c:v>10</c:v>
                </c:pt>
                <c:pt idx="356">
                  <c:v>10</c:v>
                </c:pt>
                <c:pt idx="357">
                  <c:v>10</c:v>
                </c:pt>
                <c:pt idx="358">
                  <c:v>10</c:v>
                </c:pt>
                <c:pt idx="359">
                  <c:v>10</c:v>
                </c:pt>
                <c:pt idx="360">
                  <c:v>10</c:v>
                </c:pt>
              </c:numCache>
            </c:numRef>
          </c:val>
        </c:ser>
        <c:overlap val="100"/>
        <c:axId val="73728000"/>
        <c:axId val="73729536"/>
      </c:barChart>
      <c:catAx>
        <c:axId val="73728000"/>
        <c:scaling>
          <c:orientation val="minMax"/>
        </c:scaling>
        <c:delete val="1"/>
        <c:axPos val="b"/>
        <c:tickLblPos val="none"/>
        <c:crossAx val="73729536"/>
        <c:crosses val="autoZero"/>
        <c:auto val="1"/>
        <c:lblAlgn val="ctr"/>
        <c:lblOffset val="100"/>
      </c:catAx>
      <c:valAx>
        <c:axId val="73729536"/>
        <c:scaling>
          <c:logBase val="2"/>
          <c:orientation val="minMax"/>
        </c:scaling>
        <c:axPos val="l"/>
        <c:majorGridlines/>
        <c:numFmt formatCode="General" sourceLinked="1"/>
        <c:tickLblPos val="nextTo"/>
        <c:crossAx val="7372800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bar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hasQualitativeAttribute</c:v>
                </c:pt>
                <c:pt idx="1">
                  <c:v>isPerformedBy</c:v>
                </c:pt>
                <c:pt idx="2">
                  <c:v>hasComponentElement</c:v>
                </c:pt>
                <c:pt idx="3">
                  <c:v>produces</c:v>
                </c:pt>
                <c:pt idx="4">
                  <c:v>performsAction</c:v>
                </c:pt>
                <c:pt idx="5">
                  <c:v>hasSubEvent</c:v>
                </c:pt>
                <c:pt idx="6">
                  <c:v>isaPhysicalPartOf</c:v>
                </c:pt>
                <c:pt idx="7">
                  <c:v>consistsMostlyOfSubstance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2442</c:v>
                </c:pt>
                <c:pt idx="1">
                  <c:v>749</c:v>
                </c:pt>
                <c:pt idx="2">
                  <c:v>713</c:v>
                </c:pt>
                <c:pt idx="3">
                  <c:v>442</c:v>
                </c:pt>
                <c:pt idx="4">
                  <c:v>404</c:v>
                </c:pt>
                <c:pt idx="5">
                  <c:v>391</c:v>
                </c:pt>
                <c:pt idx="6">
                  <c:v>318</c:v>
                </c:pt>
                <c:pt idx="7">
                  <c:v>291</c:v>
                </c:pt>
              </c:numCache>
            </c:numRef>
          </c:val>
        </c:ser>
        <c:overlap val="100"/>
        <c:axId val="73748864"/>
        <c:axId val="73750400"/>
      </c:barChart>
      <c:catAx>
        <c:axId val="73748864"/>
        <c:scaling>
          <c:orientation val="minMax"/>
        </c:scaling>
        <c:axPos val="l"/>
        <c:tickLblPos val="nextTo"/>
        <c:crossAx val="73750400"/>
        <c:crosses val="autoZero"/>
        <c:auto val="1"/>
        <c:lblAlgn val="ctr"/>
        <c:lblOffset val="100"/>
      </c:catAx>
      <c:valAx>
        <c:axId val="73750400"/>
        <c:scaling>
          <c:orientation val="minMax"/>
        </c:scaling>
        <c:axPos val="b"/>
        <c:majorGridlines/>
        <c:numFmt formatCode="General" sourceLinked="1"/>
        <c:tickLblPos val="nextTo"/>
        <c:crossAx val="7374886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425D4-E824-4FE3-A6A0-DC5393897143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BBF4B-1B41-4EE4-B704-7C4693B8A0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7C32C-24A4-4869-8EA1-26DB069A98FB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87B09-CEBD-4073-B1F2-036B6BB1A6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E5D06-D61C-4C9B-B400-CD692F0F0C57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03A88-7989-46C9-94D1-0BB074C49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03E84-2B50-401E-BA74-8E51118F8100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6E4DB-1365-4B61-B6D4-95CB0BBAC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4F0FB-6F9A-4D45-8AB2-24EEF611F05C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2B4B2-E3E6-4963-8CEB-4670050959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B7809-ED07-4561-93C5-14C2B3072DC2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AED5A-36AF-4D0C-AE82-E6965E803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5BEA3-46C1-42F7-AAB8-5A3829BB294D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946A5-7C88-482F-96F2-2FFDFACB1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53284-8EF1-4C9E-9FA8-6262FA9277FA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39114-0C4E-4AFA-8B6F-A7119F1544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1B671-305A-45A7-85BE-C285AE3EF0CB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D2609-FE3E-44A0-9A17-A5C4C5263B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56D4E-AD26-493B-827E-2A1743698966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AEB7F-0CD1-44BF-9A49-A19548D704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BE37C-C8EE-40EE-B0BA-5947897B55DB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EA3C9-B8CB-462C-B361-A3227EF51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B38CDC-B789-4A14-A91E-8D9EF5C216B9}" type="datetimeFigureOut">
              <a:rPr lang="en-US"/>
              <a:pPr>
                <a:defRPr/>
              </a:pPr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DA23B7-BCE8-4F17-9B0E-A9232907E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micra.com/COSMO/Statistics.pptx" TargetMode="External"/><Relationship Id="rId2" Type="http://schemas.openxmlformats.org/officeDocument/2006/relationships/hyperlink" Target="http://micra.com/COSMO/COSMO.ow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assidy@micr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Investigating Semantic Primitives </a:t>
            </a:r>
            <a:br>
              <a:rPr lang="en-US" b="1" dirty="0" smtClean="0"/>
            </a:br>
            <a:r>
              <a:rPr lang="en-US" b="1" dirty="0" smtClean="0"/>
              <a:t>Using an OWL-based Ontology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352800"/>
            <a:ext cx="6400800" cy="1981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Preliminary Results 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September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2021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Patrick Cassidy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cassidy@micra.com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pPr eaLnBrk="1" hangingPunct="1"/>
            <a:r>
              <a:rPr lang="en-US" smtClean="0"/>
              <a:t>Goals Of This Investigation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105400"/>
          </a:xfrm>
        </p:spPr>
        <p:txBody>
          <a:bodyPr/>
          <a:lstStyle/>
          <a:p>
            <a:pPr eaLnBrk="1" hangingPunct="1"/>
            <a:r>
              <a:rPr lang="en-US" dirty="0" smtClean="0"/>
              <a:t>Discover which of the elements required to logically specify the meanings of the most basic concepts and most frequently  used words in English appear to function as primitives.</a:t>
            </a:r>
          </a:p>
          <a:p>
            <a:pPr eaLnBrk="1" hangingPunct="1"/>
            <a:r>
              <a:rPr lang="en-US" dirty="0" smtClean="0"/>
              <a:t>Discover which minimal set of semantic relations (</a:t>
            </a:r>
            <a:r>
              <a:rPr lang="en-US" dirty="0" err="1" smtClean="0"/>
              <a:t>owl:ObjectProperties</a:t>
            </a:r>
            <a:r>
              <a:rPr lang="en-US" dirty="0" smtClean="0"/>
              <a:t>) are essential to represent  these concepts.</a:t>
            </a:r>
          </a:p>
          <a:p>
            <a:pPr eaLnBrk="1" hangingPunct="1"/>
            <a:r>
              <a:rPr lang="en-US" dirty="0" smtClean="0"/>
              <a:t>Determine how often it will be necessary to add new </a:t>
            </a:r>
            <a:r>
              <a:rPr lang="en-US" dirty="0" err="1" smtClean="0"/>
              <a:t>ObjectProperties</a:t>
            </a:r>
            <a:r>
              <a:rPr lang="en-US" dirty="0" smtClean="0"/>
              <a:t> for each </a:t>
            </a:r>
            <a:r>
              <a:rPr lang="en-US" dirty="0" err="1" smtClean="0"/>
              <a:t>owl:Class</a:t>
            </a:r>
            <a:r>
              <a:rPr lang="en-US" dirty="0" smtClean="0"/>
              <a:t> added.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b="1" smtClean="0"/>
              <a:t>Why Minimize the Number of relations Used?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Ontology is a language for representing knowledge that must be learned to be usable, and approaches the complexity of a human language.  Minimizing the complexity facilitates learning and use.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Proper logical representation of the relations will require creating logical FOL implications.  Unnecessary logical relations will increase computational complexity.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Are Semantic Primitives?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 a logic-based language the ‘non-primitive’ elements  (Classes, Properties) are those whose intended meanings can be logically specified solely as a combination of other elements:  omitting  those ‘defined’ elements will not change the logical properties of the primitives.  Remove all non-primitive elements, and the primitives remain.  This presents the possibility that a relatively small number of primitives will be sufficient to logically specify the intended meanings of a large number of concepts in multiple applications.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How many are there?  One goal of this investigation is to </a:t>
            </a:r>
            <a:r>
              <a:rPr lang="en-US" sz="3900" b="1" dirty="0" smtClean="0">
                <a:solidFill>
                  <a:srgbClr val="FF0000"/>
                </a:solidFill>
              </a:rPr>
              <a:t>estimate</a:t>
            </a:r>
            <a:r>
              <a:rPr lang="en-US" dirty="0" smtClean="0"/>
              <a:t> that number.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Of What Use Are Semantic Primitives?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For Interoperability of databases and applications, using the primitives-based ontology as an interlingua allows any number of independently developed applications to communicate data accurate by translating to and from the common logical language.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logical representation avoids  the ambiguity inherent in Natural Language Interlingua use.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z="4200" b="1" smtClean="0"/>
              <a:t>WhichElements are the Primitives?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8153400" cy="46482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The following appear to function as primitives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(but   have not yet been logically represented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  in an FOL form):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 smtClean="0"/>
              <a:t>The OWL logic primitives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 smtClean="0"/>
              <a:t> Top-Level </a:t>
            </a:r>
            <a:r>
              <a:rPr lang="en-US" sz="4000" b="1" dirty="0" smtClean="0"/>
              <a:t>Object Properties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 smtClean="0"/>
              <a:t>Top-Level </a:t>
            </a:r>
            <a:r>
              <a:rPr lang="en-US" sz="4000" b="1" dirty="0" smtClean="0"/>
              <a:t>Qualitative Attribute Values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 smtClean="0"/>
              <a:t>Closed Class words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 smtClean="0"/>
              <a:t>Top-Level OWL Classes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smtClean="0"/>
              <a:t>Adding ObjectProperties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/>
          <a:lstStyle/>
          <a:p>
            <a:r>
              <a:rPr lang="en-US" sz="2200" dirty="0" smtClean="0"/>
              <a:t>When adding a restriction is desired, the goal of keeping the number of </a:t>
            </a:r>
            <a:r>
              <a:rPr lang="en-US" sz="2200" dirty="0" err="1" smtClean="0"/>
              <a:t>ObjectProperties</a:t>
            </a:r>
            <a:r>
              <a:rPr lang="en-US" sz="2200" dirty="0" smtClean="0"/>
              <a:t> to a minimum (slide 2) requires searching the existing list of properties (now </a:t>
            </a:r>
            <a:r>
              <a:rPr lang="en-US" sz="2200" dirty="0" smtClean="0"/>
              <a:t>1362) </a:t>
            </a:r>
            <a:r>
              <a:rPr lang="en-US" sz="2200" dirty="0" smtClean="0"/>
              <a:t>to determine if the needed relation already exists. </a:t>
            </a:r>
          </a:p>
          <a:p>
            <a:r>
              <a:rPr lang="en-US" sz="2200" dirty="0" smtClean="0"/>
              <a:t> When it does not change the logical meaning of an existing relation,  an </a:t>
            </a:r>
            <a:r>
              <a:rPr lang="en-US" sz="2200" dirty="0" err="1" smtClean="0"/>
              <a:t>ObjectProperty</a:t>
            </a:r>
            <a:r>
              <a:rPr lang="en-US" sz="2200" dirty="0" smtClean="0"/>
              <a:t> can be broadened in scope by expanding the domain or range with new Classes or </a:t>
            </a:r>
            <a:r>
              <a:rPr lang="en-US" sz="2200" dirty="0" err="1" smtClean="0"/>
              <a:t>Metaclasses</a:t>
            </a:r>
            <a:r>
              <a:rPr lang="en-US" sz="2200" dirty="0" smtClean="0"/>
              <a:t>.</a:t>
            </a:r>
          </a:p>
          <a:p>
            <a:r>
              <a:rPr lang="en-US" sz="2200" dirty="0" smtClean="0"/>
              <a:t>When a new </a:t>
            </a:r>
            <a:r>
              <a:rPr lang="en-US" sz="2200" dirty="0" err="1" smtClean="0"/>
              <a:t>ObjectProperty</a:t>
            </a:r>
            <a:r>
              <a:rPr lang="en-US" sz="2200" dirty="0" smtClean="0"/>
              <a:t> is necessary, it is added.</a:t>
            </a:r>
          </a:p>
          <a:p>
            <a:r>
              <a:rPr lang="en-US" sz="2200" dirty="0" smtClean="0"/>
              <a:t>The chart below  “</a:t>
            </a:r>
            <a:r>
              <a:rPr lang="en-US" sz="2200" b="1" dirty="0" smtClean="0"/>
              <a:t>Added Properties per 200 Added Classes</a:t>
            </a:r>
            <a:r>
              <a:rPr lang="en-US" sz="2200" dirty="0" smtClean="0"/>
              <a:t>” shows how many new properties were added as the number of </a:t>
            </a:r>
            <a:r>
              <a:rPr lang="en-US" sz="2200" dirty="0" err="1" smtClean="0"/>
              <a:t>owl:Classes</a:t>
            </a:r>
            <a:r>
              <a:rPr lang="en-US" sz="2200" dirty="0" smtClean="0"/>
              <a:t> in the COSMO ontology increased.  </a:t>
            </a:r>
          </a:p>
          <a:p>
            <a:r>
              <a:rPr lang="en-US" sz="2200" dirty="0" smtClean="0"/>
              <a:t>The pattern, of reaching a low asymptotic level of new required properties per added class after a initial phase of needing new properties frequently,  is likely to be repeated for each additional  specialized domain ontology linked to the COSMO.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COSMO ontology Status </a:t>
            </a:r>
            <a:r>
              <a:rPr lang="en-US" sz="3600" dirty="0" smtClean="0"/>
              <a:t>September </a:t>
            </a:r>
            <a:r>
              <a:rPr lang="en-US" sz="3600" dirty="0" smtClean="0"/>
              <a:t>2021 (1)</a:t>
            </a:r>
            <a:br>
              <a:rPr lang="en-US" sz="3600" dirty="0" smtClean="0"/>
            </a:br>
            <a:r>
              <a:rPr lang="en-US" sz="3600" dirty="0" smtClean="0"/>
              <a:t>Revision </a:t>
            </a:r>
            <a:r>
              <a:rPr lang="en-US" sz="3600" dirty="0" smtClean="0"/>
              <a:t>1791  </a:t>
            </a:r>
            <a:r>
              <a:rPr lang="en-US" sz="3600" dirty="0" smtClean="0"/>
              <a:t>Element Statistics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620000" cy="4800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owl:Classes</a:t>
            </a:r>
            <a:r>
              <a:rPr lang="en-US" dirty="0" smtClean="0"/>
              <a:t>:                                    </a:t>
            </a:r>
            <a:r>
              <a:rPr lang="en-US" dirty="0" smtClean="0"/>
              <a:t>26,091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owl:ObjectProperties</a:t>
            </a:r>
            <a:r>
              <a:rPr lang="en-US" dirty="0" smtClean="0"/>
              <a:t>:                     </a:t>
            </a:r>
            <a:r>
              <a:rPr lang="en-US" dirty="0" smtClean="0"/>
              <a:t>1,362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/>
              <a:t>          top </a:t>
            </a:r>
            <a:r>
              <a:rPr lang="en-US" dirty="0" err="1" smtClean="0"/>
              <a:t>ObjectProperties</a:t>
            </a:r>
            <a:r>
              <a:rPr lang="en-US" dirty="0" smtClean="0"/>
              <a:t>:                   </a:t>
            </a:r>
            <a:r>
              <a:rPr lang="en-US" dirty="0" smtClean="0"/>
              <a:t>811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SubObjectPropertyOf</a:t>
            </a:r>
            <a:r>
              <a:rPr lang="en-US" dirty="0" smtClean="0"/>
              <a:t> axioms:          </a:t>
            </a:r>
            <a:r>
              <a:rPr lang="en-US" dirty="0" smtClean="0"/>
              <a:t>646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InverseObjectProperties</a:t>
            </a:r>
            <a:r>
              <a:rPr lang="en-US" dirty="0" smtClean="0"/>
              <a:t>:                   </a:t>
            </a:r>
            <a:r>
              <a:rPr lang="en-US" dirty="0" smtClean="0"/>
              <a:t>347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Restrictions:                                    </a:t>
            </a:r>
            <a:r>
              <a:rPr lang="en-US" dirty="0" smtClean="0"/>
              <a:t>23,296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Subclass axioms:                            59,860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Owl:disjoint</a:t>
            </a:r>
            <a:r>
              <a:rPr lang="en-US" dirty="0" smtClean="0"/>
              <a:t>  axioms                            </a:t>
            </a:r>
            <a:r>
              <a:rPr lang="en-US" dirty="0" smtClean="0"/>
              <a:t>259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Top-level Qualitative Attributes         803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COSMO ontology Status   </a:t>
            </a:r>
            <a:r>
              <a:rPr lang="en-US" sz="3600" dirty="0" err="1" smtClean="0"/>
              <a:t>Septsmber</a:t>
            </a:r>
            <a:r>
              <a:rPr lang="en-US" sz="3600" dirty="0" smtClean="0"/>
              <a:t> </a:t>
            </a:r>
            <a:r>
              <a:rPr lang="en-US" sz="3600" dirty="0" smtClean="0"/>
              <a:t>2021 (2)</a:t>
            </a:r>
            <a:br>
              <a:rPr lang="en-US" sz="3600" dirty="0" smtClean="0"/>
            </a:br>
            <a:r>
              <a:rPr lang="en-US" sz="3600" dirty="0" smtClean="0"/>
              <a:t>Labels (for </a:t>
            </a:r>
            <a:r>
              <a:rPr lang="en-US" sz="3200" dirty="0" smtClean="0"/>
              <a:t>26,091 </a:t>
            </a:r>
            <a:r>
              <a:rPr lang="en-US" sz="3600" dirty="0" err="1" smtClean="0"/>
              <a:t>owl:Classes</a:t>
            </a:r>
            <a:r>
              <a:rPr lang="en-US" sz="3600" dirty="0" smtClean="0"/>
              <a:t>)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Total Unique </a:t>
            </a:r>
            <a:r>
              <a:rPr lang="en-US" dirty="0" err="1" smtClean="0"/>
              <a:t>WordNet</a:t>
            </a:r>
            <a:r>
              <a:rPr lang="en-US" dirty="0" smtClean="0"/>
              <a:t> labels: 		 </a:t>
            </a:r>
            <a:r>
              <a:rPr lang="en-US" dirty="0" smtClean="0"/>
              <a:t>32,246</a:t>
            </a:r>
            <a:endParaRPr lang="en-US" dirty="0" smtClean="0"/>
          </a:p>
          <a:p>
            <a:pPr eaLnBrk="1" hangingPunct="1"/>
            <a:r>
              <a:rPr lang="en-US" dirty="0" smtClean="0"/>
              <a:t>Single-word </a:t>
            </a:r>
            <a:r>
              <a:rPr lang="en-US" dirty="0" err="1" smtClean="0"/>
              <a:t>WordNet</a:t>
            </a:r>
            <a:r>
              <a:rPr lang="en-US" dirty="0" smtClean="0"/>
              <a:t> labels: 		 </a:t>
            </a:r>
            <a:r>
              <a:rPr lang="en-US" dirty="0" smtClean="0"/>
              <a:t>25,868</a:t>
            </a:r>
            <a:endParaRPr lang="en-US" dirty="0" smtClean="0"/>
          </a:p>
          <a:p>
            <a:pPr eaLnBrk="1" hangingPunct="1"/>
            <a:r>
              <a:rPr lang="en-US" dirty="0" smtClean="0"/>
              <a:t>All Single-Word Unique labels: 		 </a:t>
            </a:r>
            <a:r>
              <a:rPr lang="en-US" dirty="0" smtClean="0"/>
              <a:t>27,827</a:t>
            </a:r>
            <a:endParaRPr lang="en-US" dirty="0" smtClean="0"/>
          </a:p>
          <a:p>
            <a:pPr eaLnBrk="1" hangingPunct="1"/>
            <a:r>
              <a:rPr lang="en-US" dirty="0" err="1" smtClean="0"/>
              <a:t>owl:Classes</a:t>
            </a:r>
            <a:r>
              <a:rPr lang="en-US" dirty="0" smtClean="0"/>
              <a:t> with no </a:t>
            </a:r>
            <a:r>
              <a:rPr lang="en-US" dirty="0" err="1" smtClean="0"/>
              <a:t>WordNet</a:t>
            </a:r>
            <a:r>
              <a:rPr lang="en-US" dirty="0" smtClean="0"/>
              <a:t> labels:    2,860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u="sng" dirty="0" smtClean="0"/>
              <a:t>Unique </a:t>
            </a:r>
            <a:r>
              <a:rPr lang="en-US" dirty="0" err="1" smtClean="0"/>
              <a:t>WordNet</a:t>
            </a:r>
            <a:r>
              <a:rPr lang="en-US" dirty="0" smtClean="0"/>
              <a:t> </a:t>
            </a:r>
            <a:r>
              <a:rPr lang="en-US" dirty="0" err="1" smtClean="0"/>
              <a:t>Synsets</a:t>
            </a:r>
            <a:r>
              <a:rPr lang="en-US" dirty="0" smtClean="0"/>
              <a:t> used: 	  </a:t>
            </a:r>
            <a:r>
              <a:rPr lang="en-US" dirty="0" smtClean="0"/>
              <a:t>26,791</a:t>
            </a:r>
            <a:endParaRPr lang="en-US" dirty="0" smtClean="0"/>
          </a:p>
          <a:p>
            <a:pPr eaLnBrk="1" hangingPunct="1"/>
            <a:r>
              <a:rPr lang="en-US" dirty="0" smtClean="0"/>
              <a:t>All </a:t>
            </a:r>
            <a:r>
              <a:rPr lang="en-US" dirty="0" err="1" smtClean="0"/>
              <a:t>WordNet</a:t>
            </a:r>
            <a:r>
              <a:rPr lang="en-US" dirty="0" smtClean="0"/>
              <a:t>  </a:t>
            </a:r>
            <a:r>
              <a:rPr lang="en-US" dirty="0" err="1" smtClean="0"/>
              <a:t>Synsets</a:t>
            </a:r>
            <a:r>
              <a:rPr lang="en-US" dirty="0" smtClean="0"/>
              <a:t>  in </a:t>
            </a:r>
            <a:r>
              <a:rPr lang="en-US" dirty="0" err="1" smtClean="0"/>
              <a:t>owl:Classes</a:t>
            </a:r>
            <a:r>
              <a:rPr lang="en-US" dirty="0" smtClean="0"/>
              <a:t>:  24,486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762000"/>
          </a:xfrm>
        </p:spPr>
        <p:txBody>
          <a:bodyPr/>
          <a:lstStyle/>
          <a:p>
            <a:r>
              <a:rPr lang="en-US" sz="3200" dirty="0" smtClean="0">
                <a:latin typeface="Arial Rounded MT Bold" pitchFamily="34" charset="0"/>
              </a:rPr>
              <a:t> Added Properties per 200 Added  Classes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1430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9200" y="5715000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Number of </a:t>
            </a:r>
            <a:r>
              <a:rPr lang="en-US" sz="3200" b="1" dirty="0" err="1" smtClean="0"/>
              <a:t>owl:Classes</a:t>
            </a:r>
            <a:r>
              <a:rPr lang="en-US" sz="3200" b="1" dirty="0" smtClean="0"/>
              <a:t> in ontology</a:t>
            </a:r>
            <a:endParaRPr lang="en-US" sz="32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Number Of Properties in Restrictions</a:t>
            </a:r>
            <a:br>
              <a:rPr lang="en-US" sz="4000" dirty="0" smtClean="0"/>
            </a:br>
            <a:r>
              <a:rPr lang="en-US" sz="4000" dirty="0" smtClean="0"/>
              <a:t>With at least 10 uses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95400" y="2057400"/>
            <a:ext cx="250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hasQualitativeAttribute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2438400"/>
            <a:ext cx="1697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isPerformedBy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2819400"/>
            <a:ext cx="2595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hasComponentElement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Most Frequently used Properties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295400"/>
          <a:ext cx="8610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smtClean="0"/>
              <a:t>Further Work and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Test </a:t>
            </a:r>
            <a:r>
              <a:rPr lang="en-US" dirty="0" err="1" smtClean="0"/>
              <a:t>ObjectProperty</a:t>
            </a:r>
            <a:r>
              <a:rPr lang="en-US" dirty="0" smtClean="0"/>
              <a:t> relations as dimensions in vectors or tensors to represent word meanings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Use in relation Extraction: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/>
              <a:t>        recognize relations in text and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/>
              <a:t>        relate them to object properties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Expansion: Include up to 20,000 most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  frequent words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Expansion: Integrate with Frames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Expansion: Add most frequent  </a:t>
            </a:r>
            <a:r>
              <a:rPr lang="en-US" dirty="0" err="1" smtClean="0"/>
              <a:t>WordNet</a:t>
            </a:r>
            <a:r>
              <a:rPr lang="en-US" dirty="0" smtClean="0"/>
              <a:t>  tags in text </a:t>
            </a:r>
            <a:r>
              <a:rPr lang="en-US" dirty="0" smtClean="0"/>
              <a:t>corpora, with proper senses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COSMO Ontology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Available at: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 </a:t>
            </a:r>
            <a:r>
              <a:rPr lang="en-US" dirty="0" smtClean="0">
                <a:hlinkClick r:id="rId2"/>
              </a:rPr>
              <a:t>http://micra.com/COSMO/COSMO.owl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These slides: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 </a:t>
            </a:r>
            <a:r>
              <a:rPr lang="en-US" dirty="0" smtClean="0">
                <a:hlinkClick r:id="rId3"/>
              </a:rPr>
              <a:t>http://micra.com/COSMO/Statistics.pptx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Contact: Patrick Cassidy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hlinkClick r:id="rId4"/>
              </a:rPr>
              <a:t>   cassidy@micra.com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1-908-561-3416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443430</TotalTime>
  <Words>670</Words>
  <Application>Microsoft Office PowerPoint</Application>
  <PresentationFormat>On-screen Show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Investigating Semantic Primitives  Using an OWL-based Ontology</vt:lpstr>
      <vt:lpstr>Goals Of This Investigation</vt:lpstr>
      <vt:lpstr>Why Minimize the Number of relations Used?</vt:lpstr>
      <vt:lpstr>What Are Semantic Primitives?</vt:lpstr>
      <vt:lpstr>Of What Use Are Semantic Primitives?</vt:lpstr>
      <vt:lpstr>WhichElements are the Primitives?</vt:lpstr>
      <vt:lpstr>Adding ObjectProperties</vt:lpstr>
      <vt:lpstr>COSMO ontology Status September 2021 (1) Revision 1791  Element Statistics</vt:lpstr>
      <vt:lpstr>COSMO ontology Status   Septsmber 2021 (2) Labels (for 26,091 owl:Classes)</vt:lpstr>
      <vt:lpstr> Added Properties per 200 Added  Classes</vt:lpstr>
      <vt:lpstr>Number Of Properties in Restrictions With at least 10 uses</vt:lpstr>
      <vt:lpstr>Most Frequently used Properties</vt:lpstr>
      <vt:lpstr>Further Work and Applications</vt:lpstr>
      <vt:lpstr>COSMO Ontology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Investigating Semantic Primitives  Using an OWL-based Ontology</dc:title>
  <dc:creator>Owner</dc:creator>
  <cp:lastModifiedBy>Owner</cp:lastModifiedBy>
  <cp:revision>5215</cp:revision>
  <dcterms:created xsi:type="dcterms:W3CDTF">2019-08-03T21:36:22Z</dcterms:created>
  <dcterms:modified xsi:type="dcterms:W3CDTF">2021-09-19T17:13:28Z</dcterms:modified>
</cp:coreProperties>
</file>